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4"/>
  </p:sldMasterIdLst>
  <p:notesMasterIdLst>
    <p:notesMasterId r:id="rId43"/>
  </p:notesMasterIdLst>
  <p:sldIdLst>
    <p:sldId id="301" r:id="rId5"/>
    <p:sldId id="387" r:id="rId6"/>
    <p:sldId id="365" r:id="rId7"/>
    <p:sldId id="295" r:id="rId8"/>
    <p:sldId id="266" r:id="rId9"/>
    <p:sldId id="276" r:id="rId10"/>
    <p:sldId id="337" r:id="rId11"/>
    <p:sldId id="349" r:id="rId12"/>
    <p:sldId id="361" r:id="rId13"/>
    <p:sldId id="350" r:id="rId14"/>
    <p:sldId id="364" r:id="rId15"/>
    <p:sldId id="334" r:id="rId16"/>
    <p:sldId id="335" r:id="rId17"/>
    <p:sldId id="336" r:id="rId18"/>
    <p:sldId id="302" r:id="rId19"/>
    <p:sldId id="389" r:id="rId20"/>
    <p:sldId id="385" r:id="rId21"/>
    <p:sldId id="388" r:id="rId22"/>
    <p:sldId id="307" r:id="rId23"/>
    <p:sldId id="303" r:id="rId24"/>
    <p:sldId id="362" r:id="rId25"/>
    <p:sldId id="366" r:id="rId26"/>
    <p:sldId id="317" r:id="rId27"/>
    <p:sldId id="360" r:id="rId28"/>
    <p:sldId id="384" r:id="rId29"/>
    <p:sldId id="356" r:id="rId30"/>
    <p:sldId id="321" r:id="rId31"/>
    <p:sldId id="322" r:id="rId32"/>
    <p:sldId id="324" r:id="rId33"/>
    <p:sldId id="342" r:id="rId34"/>
    <p:sldId id="304" r:id="rId35"/>
    <p:sldId id="325" r:id="rId36"/>
    <p:sldId id="343" r:id="rId37"/>
    <p:sldId id="298" r:id="rId38"/>
    <p:sldId id="327" r:id="rId39"/>
    <p:sldId id="386" r:id="rId40"/>
    <p:sldId id="383" r:id="rId41"/>
    <p:sldId id="345" r:id="rId42"/>
  </p:sldIdLst>
  <p:sldSz cx="12192000" cy="6858000"/>
  <p:notesSz cx="6858000" cy="9144000"/>
  <p:embeddedFontLst>
    <p:embeddedFont>
      <p:font typeface="SRH" panose="020B0604020202020204" charset="0"/>
      <p:regular r:id="rId44"/>
      <p:bold r:id="rId45"/>
      <p:italic r:id="rId46"/>
      <p:boldItalic r:id="rId47"/>
    </p:embeddedFont>
    <p:embeddedFont>
      <p:font typeface="SRH Headline" panose="020B0603020204020204" pitchFamily="34" charset="0"/>
      <p:regular r:id="rId48"/>
      <p:bold r:id="rId49"/>
    </p:embeddedFont>
    <p:embeddedFont>
      <p:font typeface="SRH Text" panose="020B0503020204020204" pitchFamily="34" charset="0"/>
      <p:regular r:id="rId50"/>
      <p:bold r:id="rId51"/>
      <p:italic r:id="rId52"/>
      <p:boldItalic r:id="rId53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el" id="{8E6C202D-32A9-4242-9C7F-061CD6AD0586}">
          <p14:sldIdLst>
            <p14:sldId id="301"/>
            <p14:sldId id="387"/>
            <p14:sldId id="365"/>
          </p14:sldIdLst>
        </p14:section>
        <p14:section name="Gliederung" id="{3FFF4A2F-D12C-4BB1-AEA5-1CF8C98DB087}">
          <p14:sldIdLst/>
        </p14:section>
        <p14:section name="Zwischenfolien und Kapitelfolien" id="{6D432A29-4352-4C87-985B-758A4577D1C2}">
          <p14:sldIdLst>
            <p14:sldId id="295"/>
          </p14:sldIdLst>
        </p14:section>
        <p14:section name="Introfolien" id="{53E8CBC9-AB7B-47DF-B798-FD64F4AF0B26}">
          <p14:sldIdLst>
            <p14:sldId id="266"/>
            <p14:sldId id="276"/>
            <p14:sldId id="337"/>
            <p14:sldId id="349"/>
            <p14:sldId id="361"/>
            <p14:sldId id="350"/>
            <p14:sldId id="364"/>
            <p14:sldId id="334"/>
            <p14:sldId id="335"/>
            <p14:sldId id="336"/>
            <p14:sldId id="302"/>
            <p14:sldId id="389"/>
            <p14:sldId id="385"/>
            <p14:sldId id="388"/>
            <p14:sldId id="307"/>
            <p14:sldId id="303"/>
            <p14:sldId id="362"/>
            <p14:sldId id="366"/>
            <p14:sldId id="317"/>
            <p14:sldId id="360"/>
            <p14:sldId id="384"/>
            <p14:sldId id="356"/>
            <p14:sldId id="321"/>
            <p14:sldId id="322"/>
            <p14:sldId id="324"/>
            <p14:sldId id="342"/>
            <p14:sldId id="304"/>
            <p14:sldId id="325"/>
            <p14:sldId id="343"/>
            <p14:sldId id="298"/>
            <p14:sldId id="327"/>
            <p14:sldId id="386"/>
            <p14:sldId id="383"/>
            <p14:sldId id="34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ischer, Simone (GNS)" initials="FS(" lastIdx="0" clrIdx="0">
    <p:extLst>
      <p:ext uri="{19B8F6BF-5375-455C-9EA6-DF929625EA0E}">
        <p15:presenceInfo xmlns:p15="http://schemas.microsoft.com/office/powerpoint/2012/main" userId="S-1-5-21-2580203117-2165759801-2653531758-497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7A0"/>
    <a:srgbClr val="2C2E2E"/>
    <a:srgbClr val="000000"/>
    <a:srgbClr val="B92659"/>
    <a:srgbClr val="6D7373"/>
    <a:srgbClr val="AAA39D"/>
    <a:srgbClr val="66FF33"/>
    <a:srgbClr val="142D40"/>
    <a:srgbClr val="CA007E"/>
    <a:srgbClr val="35B4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ACB3F56-7768-405F-84FF-31046667B651}">
  <a:tblStyle styleId="{FEC09086-8A00-4FE0-B5C7-1A88A72B4ECC}" styleName="SRH: Standard-Tabelle">
    <a:wholeTbl>
      <a:tcTxStyle>
        <a:fontRef idx="minor">
          <a:prstClr val="black"/>
        </a:fontRef>
        <a:srgbClr val="2C2E2E"/>
      </a:tcTxStyle>
      <a:tcStyle>
        <a:tcBdr>
          <a:left>
            <a:ln w="6350" cmpd="sng">
              <a:noFill/>
            </a:ln>
          </a:left>
          <a:right>
            <a:ln w="6350" cmpd="sng">
              <a:noFill/>
            </a:ln>
          </a:right>
          <a:top>
            <a:ln w="6350" cmpd="sng">
              <a:noFill/>
            </a:ln>
          </a:top>
          <a:bottom>
            <a:ln w="6350" cmpd="sng">
              <a:noFill/>
            </a:ln>
          </a:bottom>
          <a:insideH>
            <a:ln w="6350" cmpd="sng">
              <a:solidFill>
                <a:schemeClr val="accent1"/>
              </a:solidFill>
            </a:ln>
          </a:insideH>
          <a:insideV>
            <a:ln w="6350" cmpd="sng">
              <a:noFill/>
            </a:ln>
          </a:insideV>
        </a:tcBdr>
        <a:fill>
          <a:noFill/>
        </a:fill>
      </a:tcStyle>
    </a:wholeTbl>
    <a:lastCol>
      <a:tcTxStyle b="off">
        <a:fontRef idx="minor">
          <a:prstClr val="black"/>
        </a:fontRef>
        <a:srgbClr val="2C2E2E"/>
      </a:tcTxStyle>
      <a:tcStyle>
        <a:tcBdr/>
        <a:fill>
          <a:noFill/>
        </a:fill>
      </a:tcStyle>
    </a:lastCol>
    <a:firstCol>
      <a:tcTxStyle b="off">
        <a:fontRef idx="minor">
          <a:prstClr val="black"/>
        </a:fontRef>
        <a:srgbClr val="2C2E2E"/>
      </a:tcTxStyle>
      <a:tcStyle>
        <a:tcBdr/>
        <a:fill>
          <a:noFill/>
        </a:fill>
      </a:tcStyle>
    </a:firstCol>
    <a:lastRow>
      <a:tcTxStyle b="on">
        <a:fontRef idx="minor">
          <a:prstClr val="black"/>
        </a:fontRef>
        <a:srgbClr val="2C2E2E"/>
      </a:tcTxStyle>
      <a:tcStyle>
        <a:tcBdr>
          <a:top>
            <a:ln w="635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>
        <a:fontRef idx="minor">
          <a:prstClr val="black"/>
        </a:fontRef>
        <a:srgbClr val="2C2E2E"/>
      </a:tcTxStyle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CB3F56-7768-405F-84FF-31046667B651}" styleName="SRH: Für Überschrift">
    <a:wholeTbl>
      <a:tcTxStyle>
        <a:fontRef idx="minor">
          <a:prstClr val="black"/>
        </a:fontRef>
        <a:srgbClr val="2C2E2E"/>
      </a:tcTxStyle>
      <a:tcStyle>
        <a:tcBdr>
          <a:left>
            <a:ln w="6350" cmpd="sng">
              <a:noFill/>
            </a:ln>
          </a:left>
          <a:right>
            <a:ln w="6350" cmpd="sng">
              <a:noFill/>
            </a:ln>
          </a:right>
          <a:top>
            <a:ln w="6350" cmpd="sng">
              <a:noFill/>
            </a:ln>
          </a:top>
          <a:bottom>
            <a:ln w="6350" cmpd="sng">
              <a:noFill/>
            </a:ln>
          </a:bottom>
          <a:insideH>
            <a:ln w="6350" cmpd="sng">
              <a:solidFill>
                <a:schemeClr val="accent1"/>
              </a:solidFill>
            </a:ln>
          </a:insideH>
          <a:insideV>
            <a:ln w="6350" cmpd="sng">
              <a:noFill/>
            </a:ln>
          </a:insideV>
        </a:tcBdr>
        <a:fill>
          <a:noFill/>
        </a:fill>
      </a:tcStyle>
    </a:wholeTbl>
    <a:lastCol>
      <a:tcTxStyle b="off">
        <a:fontRef idx="minor">
          <a:prstClr val="black"/>
        </a:fontRef>
        <a:srgbClr val="2C2E2E"/>
      </a:tcTxStyle>
      <a:tcStyle>
        <a:tcBdr/>
        <a:fill>
          <a:noFill/>
        </a:fill>
      </a:tcStyle>
    </a:lastCol>
    <a:firstCol>
      <a:tcTxStyle b="off">
        <a:fontRef idx="minor">
          <a:prstClr val="black"/>
        </a:fontRef>
        <a:srgbClr val="2C2E2E"/>
      </a:tcTxStyle>
      <a:tcStyle>
        <a:tcBdr/>
        <a:fill>
          <a:noFill/>
        </a:fill>
      </a:tcStyle>
    </a:firstCol>
    <a:lastRow>
      <a:tcTxStyle b="on">
        <a:fontRef idx="minor">
          <a:prstClr val="black"/>
        </a:fontRef>
        <a:srgbClr val="2C2E2E"/>
      </a:tcTxStyle>
      <a:tcStyle>
        <a:tcBdr>
          <a:top>
            <a:ln w="635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>
        <a:fontRef idx="major">
          <a:prstClr val="black"/>
        </a:fontRef>
        <a:srgbClr val="2C2E2E"/>
      </a:tcTxStyle>
      <a:tcStyle>
        <a:tcBdr>
          <a:bottom>
            <a:ln w="635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486" autoAdjust="0"/>
    <p:restoredTop sz="94971" autoAdjust="0"/>
  </p:normalViewPr>
  <p:slideViewPr>
    <p:cSldViewPr snapToGrid="0">
      <p:cViewPr varScale="1">
        <p:scale>
          <a:sx n="108" d="100"/>
          <a:sy n="108" d="100"/>
        </p:scale>
        <p:origin x="1260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3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6.fntdata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font" Target="fonts/font8.fntdata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RH Text" panose="020B0503020204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RH Text" panose="020B0503020204020204" pitchFamily="34" charset="0"/>
              </a:defRPr>
            </a:lvl1pPr>
          </a:lstStyle>
          <a:p>
            <a:fld id="{877A3E2A-35AE-479C-B172-30C9CAEEE094}" type="datetimeFigureOut">
              <a:rPr lang="de-DE" smtClean="0"/>
              <a:pPr/>
              <a:t>19.06.2026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RH Text" panose="020B0503020204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RH Text" panose="020B0503020204020204" pitchFamily="34" charset="0"/>
              </a:defRPr>
            </a:lvl1pPr>
          </a:lstStyle>
          <a:p>
            <a:fld id="{CF191045-FCBB-4EC9-AB5F-AA4CFDEA61C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27728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RH Text" panose="020B0503020204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RH Text" panose="020B0503020204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RH Text" panose="020B0503020204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RH Text" panose="020B0503020204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RH Text" panose="020B0503020204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91045-FCBB-4EC9-AB5F-AA4CFDEA61CB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95493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91045-FCBB-4EC9-AB5F-AA4CFDEA61CB}" type="slidenum">
              <a:rPr lang="de-DE" smtClean="0"/>
              <a:pPr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07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91045-FCBB-4EC9-AB5F-AA4CFDEA61CB}" type="slidenum">
              <a:rPr lang="de-DE" smtClean="0"/>
              <a:pPr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68744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91045-FCBB-4EC9-AB5F-AA4CFDEA61CB}" type="slidenum">
              <a:rPr lang="de-DE" smtClean="0"/>
              <a:pPr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75397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91045-FCBB-4EC9-AB5F-AA4CFDEA61CB}" type="slidenum">
              <a:rPr lang="de-DE" smtClean="0"/>
              <a:pPr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51833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91045-FCBB-4EC9-AB5F-AA4CFDEA61CB}" type="slidenum">
              <a:rPr lang="de-DE" smtClean="0"/>
              <a:pPr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86815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91045-FCBB-4EC9-AB5F-AA4CFDEA61CB}" type="slidenum">
              <a:rPr lang="de-DE" smtClean="0"/>
              <a:pPr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53360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91045-FCBB-4EC9-AB5F-AA4CFDEA61CB}" type="slidenum">
              <a:rPr lang="de-DE" smtClean="0"/>
              <a:pPr/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38456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91045-FCBB-4EC9-AB5F-AA4CFDEA61CB}" type="slidenum">
              <a:rPr lang="de-DE" smtClean="0"/>
              <a:pPr/>
              <a:t>22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685982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91045-FCBB-4EC9-AB5F-AA4CFDEA61CB}" type="slidenum">
              <a:rPr lang="de-DE" smtClean="0"/>
              <a:pPr/>
              <a:t>24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917876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91045-FCBB-4EC9-AB5F-AA4CFDEA61CB}" type="slidenum">
              <a:rPr lang="de-DE" smtClean="0"/>
              <a:pPr/>
              <a:t>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86096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Logo Farb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Bildplatzhalter 67">
            <a:extLst>
              <a:ext uri="{FF2B5EF4-FFF2-40B4-BE49-F238E27FC236}">
                <a16:creationId xmlns:a16="http://schemas.microsoft.com/office/drawing/2014/main" id="{C0838F9B-9AC4-4B9F-B75C-3598A1CE340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12192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888B086-C83B-42E9-9F00-760DD26801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168" y="4256282"/>
            <a:ext cx="7401024" cy="1048109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53482C-77B3-40C5-ADC7-6EF2A1FA5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168" y="1079233"/>
            <a:ext cx="7401024" cy="3018316"/>
          </a:xfrm>
        </p:spPr>
        <p:txBody>
          <a:bodyPr lIns="0" tIns="0" rIns="0" bIns="0"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8668922-7D09-4DBB-8A0A-0493EE73B4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652820" y="622144"/>
            <a:ext cx="1985963" cy="553513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defRPr sz="1550" b="1">
                <a:solidFill>
                  <a:schemeClr val="bg1"/>
                </a:solidFill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defRPr sz="1550" b="1">
                <a:solidFill>
                  <a:schemeClr val="bg1"/>
                </a:solidFill>
              </a:defRPr>
            </a:lvl2pPr>
            <a:lvl3pPr marL="0" indent="0">
              <a:lnSpc>
                <a:spcPct val="94000"/>
              </a:lnSpc>
              <a:buNone/>
              <a:defRPr sz="1550" b="1">
                <a:solidFill>
                  <a:schemeClr val="bg1"/>
                </a:solidFill>
              </a:defRPr>
            </a:lvl3pPr>
            <a:lvl4pPr>
              <a:lnSpc>
                <a:spcPct val="94000"/>
              </a:lnSpc>
              <a:spcBef>
                <a:spcPts val="0"/>
              </a:spcBef>
              <a:defRPr sz="1550" b="1">
                <a:solidFill>
                  <a:schemeClr val="bg1"/>
                </a:solidFill>
              </a:defRPr>
            </a:lvl4pPr>
            <a:lvl5pPr>
              <a:lnSpc>
                <a:spcPct val="94000"/>
              </a:lnSpc>
              <a:spcBef>
                <a:spcPts val="0"/>
              </a:spcBef>
              <a:defRPr sz="1550" b="1">
                <a:solidFill>
                  <a:schemeClr val="bg1"/>
                </a:solidFill>
              </a:defRPr>
            </a:lvl5pPr>
            <a:lvl6pPr>
              <a:lnSpc>
                <a:spcPct val="94000"/>
              </a:lnSpc>
              <a:spcBef>
                <a:spcPts val="0"/>
              </a:spcBef>
              <a:defRPr sz="1550">
                <a:solidFill>
                  <a:schemeClr val="bg1"/>
                </a:solidFill>
              </a:defRPr>
            </a:lvl6pPr>
            <a:lvl7pPr>
              <a:lnSpc>
                <a:spcPct val="94000"/>
              </a:lnSpc>
              <a:spcBef>
                <a:spcPts val="0"/>
              </a:spcBef>
              <a:defRPr sz="1550">
                <a:solidFill>
                  <a:schemeClr val="bg1"/>
                </a:solidFill>
                <a:latin typeface="+mn-lt"/>
              </a:defRPr>
            </a:lvl7pPr>
            <a:lvl8pPr>
              <a:lnSpc>
                <a:spcPct val="94000"/>
              </a:lnSpc>
              <a:spcBef>
                <a:spcPts val="0"/>
              </a:spcBef>
              <a:defRPr sz="1550">
                <a:solidFill>
                  <a:schemeClr val="bg1"/>
                </a:solidFill>
                <a:latin typeface="+mn-lt"/>
              </a:defRPr>
            </a:lvl8pPr>
            <a:lvl9pPr>
              <a:lnSpc>
                <a:spcPct val="94000"/>
              </a:lnSpc>
              <a:spcBef>
                <a:spcPts val="0"/>
              </a:spcBef>
              <a:defRPr sz="1550" b="1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09334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Logo 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Bildplatzhalter 67">
            <a:extLst>
              <a:ext uri="{FF2B5EF4-FFF2-40B4-BE49-F238E27FC236}">
                <a16:creationId xmlns:a16="http://schemas.microsoft.com/office/drawing/2014/main" id="{C0838F9B-9AC4-4B9F-B75C-3598A1CE340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12192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888B086-C83B-42E9-9F00-760DD26801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168" y="4256282"/>
            <a:ext cx="7401024" cy="1048109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53482C-77B3-40C5-ADC7-6EF2A1FA5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168" y="1079233"/>
            <a:ext cx="7401024" cy="3018316"/>
          </a:xfrm>
        </p:spPr>
        <p:txBody>
          <a:bodyPr lIns="0" tIns="0" rIns="0" bIns="0"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8668922-7D09-4DBB-8A0A-0493EE73B4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652820" y="622144"/>
            <a:ext cx="1985963" cy="553513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defRPr sz="1550" b="1">
                <a:solidFill>
                  <a:schemeClr val="bg1"/>
                </a:solidFill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defRPr sz="1550" b="1">
                <a:solidFill>
                  <a:schemeClr val="bg1"/>
                </a:solidFill>
              </a:defRPr>
            </a:lvl2pPr>
            <a:lvl3pPr marL="0" indent="0">
              <a:lnSpc>
                <a:spcPct val="94000"/>
              </a:lnSpc>
              <a:buNone/>
              <a:defRPr sz="1550" b="1">
                <a:solidFill>
                  <a:schemeClr val="bg1"/>
                </a:solidFill>
              </a:defRPr>
            </a:lvl3pPr>
            <a:lvl4pPr>
              <a:lnSpc>
                <a:spcPct val="94000"/>
              </a:lnSpc>
              <a:spcBef>
                <a:spcPts val="0"/>
              </a:spcBef>
              <a:defRPr sz="1550" b="1">
                <a:solidFill>
                  <a:schemeClr val="bg1"/>
                </a:solidFill>
              </a:defRPr>
            </a:lvl4pPr>
            <a:lvl5pPr>
              <a:lnSpc>
                <a:spcPct val="94000"/>
              </a:lnSpc>
              <a:spcBef>
                <a:spcPts val="0"/>
              </a:spcBef>
              <a:defRPr sz="1550" b="1">
                <a:solidFill>
                  <a:schemeClr val="bg1"/>
                </a:solidFill>
              </a:defRPr>
            </a:lvl5pPr>
            <a:lvl6pPr>
              <a:lnSpc>
                <a:spcPct val="94000"/>
              </a:lnSpc>
              <a:spcBef>
                <a:spcPts val="0"/>
              </a:spcBef>
              <a:defRPr sz="1550">
                <a:solidFill>
                  <a:schemeClr val="bg1"/>
                </a:solidFill>
              </a:defRPr>
            </a:lvl6pPr>
            <a:lvl7pPr>
              <a:lnSpc>
                <a:spcPct val="94000"/>
              </a:lnSpc>
              <a:spcBef>
                <a:spcPts val="0"/>
              </a:spcBef>
              <a:defRPr sz="1550">
                <a:solidFill>
                  <a:schemeClr val="bg1"/>
                </a:solidFill>
                <a:latin typeface="+mn-lt"/>
              </a:defRPr>
            </a:lvl7pPr>
            <a:lvl8pPr>
              <a:lnSpc>
                <a:spcPct val="94000"/>
              </a:lnSpc>
              <a:spcBef>
                <a:spcPts val="0"/>
              </a:spcBef>
              <a:defRPr sz="1550">
                <a:solidFill>
                  <a:schemeClr val="bg1"/>
                </a:solidFill>
                <a:latin typeface="+mn-lt"/>
              </a:defRPr>
            </a:lvl8pPr>
            <a:lvl9pPr>
              <a:lnSpc>
                <a:spcPct val="94000"/>
              </a:lnSpc>
              <a:spcBef>
                <a:spcPts val="0"/>
              </a:spcBef>
              <a:defRPr sz="1550" b="1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srh Logo">
            <a:extLst>
              <a:ext uri="{FF2B5EF4-FFF2-40B4-BE49-F238E27FC236}">
                <a16:creationId xmlns:a16="http://schemas.microsoft.com/office/drawing/2014/main" id="{E2C8FFD0-489D-45A2-BC98-F4AC2B86D4D2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630000" y="458084"/>
            <a:ext cx="948335" cy="733815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0683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lie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Logo-Fragment">
            <a:extLst>
              <a:ext uri="{FF2B5EF4-FFF2-40B4-BE49-F238E27FC236}">
                <a16:creationId xmlns:a16="http://schemas.microsoft.com/office/drawing/2014/main" id="{4E1C69AA-DE75-47AF-A9EE-1D16FC11535A}"/>
              </a:ext>
            </a:extLst>
          </p:cNvPr>
          <p:cNvSpPr/>
          <p:nvPr userDrawn="1"/>
        </p:nvSpPr>
        <p:spPr>
          <a:xfrm>
            <a:off x="8202787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CB8D8A-0190-4905-BE9D-E7A8085E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713B8-12EB-4C04-9B73-0F40C278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 –  Sozialberatung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1A042D-D00A-488B-B800-3BB12796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E4A03-1F86-43A1-B9D7-59AF15D00BD9}" type="datetime1">
              <a:rPr lang="de-DE" smtClean="0"/>
              <a:t>19.06.2026</a:t>
            </a:fld>
            <a:endParaRPr lang="de-DE"/>
          </a:p>
        </p:txBody>
      </p:sp>
      <p:sp>
        <p:nvSpPr>
          <p:cNvPr id="90" name="Thema 10">
            <a:extLst>
              <a:ext uri="{FF2B5EF4-FFF2-40B4-BE49-F238E27FC236}">
                <a16:creationId xmlns:a16="http://schemas.microsoft.com/office/drawing/2014/main" id="{CC6F2213-38FE-4FAE-8DAA-719F27FB208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773464" y="4854251"/>
            <a:ext cx="5053358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Thema</a:t>
            </a:r>
          </a:p>
          <a:p>
            <a:pPr lvl="1"/>
            <a:r>
              <a:rPr lang="de-DE"/>
              <a:t>Beschreibung</a:t>
            </a:r>
          </a:p>
        </p:txBody>
      </p:sp>
      <p:sp>
        <p:nvSpPr>
          <p:cNvPr id="91" name="Zahl Thema 10">
            <a:extLst>
              <a:ext uri="{FF2B5EF4-FFF2-40B4-BE49-F238E27FC236}">
                <a16:creationId xmlns:a16="http://schemas.microsoft.com/office/drawing/2014/main" id="{1E5FEF8A-F472-4107-8E27-82DD9F98DE8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76000" y="4854251"/>
            <a:ext cx="425604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1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88" name="Thema 9">
            <a:extLst>
              <a:ext uri="{FF2B5EF4-FFF2-40B4-BE49-F238E27FC236}">
                <a16:creationId xmlns:a16="http://schemas.microsoft.com/office/drawing/2014/main" id="{6E4AF8F3-89A8-4F9B-BA9E-56F9D85ACB6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773464" y="4072689"/>
            <a:ext cx="5053358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Thema</a:t>
            </a:r>
          </a:p>
          <a:p>
            <a:pPr lvl="1"/>
            <a:r>
              <a:rPr lang="de-DE"/>
              <a:t>Beschreibung</a:t>
            </a:r>
          </a:p>
        </p:txBody>
      </p:sp>
      <p:sp>
        <p:nvSpPr>
          <p:cNvPr id="89" name="Zahl Thema 9">
            <a:extLst>
              <a:ext uri="{FF2B5EF4-FFF2-40B4-BE49-F238E27FC236}">
                <a16:creationId xmlns:a16="http://schemas.microsoft.com/office/drawing/2014/main" id="{8176477D-061A-4734-9BB4-8EB4EA7D518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76000" y="4072689"/>
            <a:ext cx="425604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1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86" name="Thema 8">
            <a:extLst>
              <a:ext uri="{FF2B5EF4-FFF2-40B4-BE49-F238E27FC236}">
                <a16:creationId xmlns:a16="http://schemas.microsoft.com/office/drawing/2014/main" id="{DEB7B7BA-4EF3-4596-A8B9-6AF9FA83C6D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773464" y="3291126"/>
            <a:ext cx="5053358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Thema</a:t>
            </a:r>
          </a:p>
          <a:p>
            <a:pPr lvl="1"/>
            <a:r>
              <a:rPr lang="de-DE"/>
              <a:t>Beschreibung</a:t>
            </a:r>
          </a:p>
        </p:txBody>
      </p:sp>
      <p:sp>
        <p:nvSpPr>
          <p:cNvPr id="87" name="Zahl Thema 8">
            <a:extLst>
              <a:ext uri="{FF2B5EF4-FFF2-40B4-BE49-F238E27FC236}">
                <a16:creationId xmlns:a16="http://schemas.microsoft.com/office/drawing/2014/main" id="{8B5B5752-05E3-4E86-89B5-81394C15F4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76000" y="3291126"/>
            <a:ext cx="425604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1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82" name="Thema 7">
            <a:extLst>
              <a:ext uri="{FF2B5EF4-FFF2-40B4-BE49-F238E27FC236}">
                <a16:creationId xmlns:a16="http://schemas.microsoft.com/office/drawing/2014/main" id="{ECB4B40B-F372-42B2-A209-9BCB1059062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73464" y="2509563"/>
            <a:ext cx="5053358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Thema</a:t>
            </a:r>
          </a:p>
          <a:p>
            <a:pPr lvl="1"/>
            <a:r>
              <a:rPr lang="de-DE"/>
              <a:t>Beschreibung</a:t>
            </a:r>
          </a:p>
        </p:txBody>
      </p:sp>
      <p:sp>
        <p:nvSpPr>
          <p:cNvPr id="83" name="Zahl Thema 7">
            <a:extLst>
              <a:ext uri="{FF2B5EF4-FFF2-40B4-BE49-F238E27FC236}">
                <a16:creationId xmlns:a16="http://schemas.microsoft.com/office/drawing/2014/main" id="{B198888A-6AE9-48B6-99AF-A970F8D311A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76000" y="2509563"/>
            <a:ext cx="425604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1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81" name="Thema 6">
            <a:extLst>
              <a:ext uri="{FF2B5EF4-FFF2-40B4-BE49-F238E27FC236}">
                <a16:creationId xmlns:a16="http://schemas.microsoft.com/office/drawing/2014/main" id="{B486ACC7-67B9-4B39-9EBF-88C3C35A4D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773464" y="1728000"/>
            <a:ext cx="5053358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Thema</a:t>
            </a:r>
          </a:p>
          <a:p>
            <a:pPr lvl="1"/>
            <a:r>
              <a:rPr lang="de-DE"/>
              <a:t>Beschreibung</a:t>
            </a:r>
          </a:p>
        </p:txBody>
      </p:sp>
      <p:sp>
        <p:nvSpPr>
          <p:cNvPr id="80" name="Zahl Thema 6">
            <a:extLst>
              <a:ext uri="{FF2B5EF4-FFF2-40B4-BE49-F238E27FC236}">
                <a16:creationId xmlns:a16="http://schemas.microsoft.com/office/drawing/2014/main" id="{E307C616-82CC-4ADA-AE7F-E4DF024560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76000" y="1728000"/>
            <a:ext cx="425604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1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79" name="Thema 5">
            <a:extLst>
              <a:ext uri="{FF2B5EF4-FFF2-40B4-BE49-F238E27FC236}">
                <a16:creationId xmlns:a16="http://schemas.microsoft.com/office/drawing/2014/main" id="{5676FF1B-A5EC-4512-842C-E5CA0050FD8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62642" y="4854251"/>
            <a:ext cx="5053358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Thema</a:t>
            </a:r>
          </a:p>
          <a:p>
            <a:pPr lvl="1"/>
            <a:r>
              <a:rPr lang="de-DE"/>
              <a:t>Beschreibung</a:t>
            </a:r>
          </a:p>
        </p:txBody>
      </p:sp>
      <p:sp>
        <p:nvSpPr>
          <p:cNvPr id="78" name="Zahl Thema 5">
            <a:extLst>
              <a:ext uri="{FF2B5EF4-FFF2-40B4-BE49-F238E27FC236}">
                <a16:creationId xmlns:a16="http://schemas.microsoft.com/office/drawing/2014/main" id="{A4D68514-EBB8-4602-81C1-9A5D352969D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9400" y="4854251"/>
            <a:ext cx="425604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1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77" name="Thema 4">
            <a:extLst>
              <a:ext uri="{FF2B5EF4-FFF2-40B4-BE49-F238E27FC236}">
                <a16:creationId xmlns:a16="http://schemas.microsoft.com/office/drawing/2014/main" id="{3D37BC6F-D5CD-478E-BB54-34CB4BB84C8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2642" y="4072689"/>
            <a:ext cx="5053358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Thema</a:t>
            </a:r>
          </a:p>
          <a:p>
            <a:pPr lvl="1"/>
            <a:r>
              <a:rPr lang="de-DE"/>
              <a:t>Beschreibung</a:t>
            </a:r>
          </a:p>
        </p:txBody>
      </p:sp>
      <p:sp>
        <p:nvSpPr>
          <p:cNvPr id="76" name="Zahl Thema 4">
            <a:extLst>
              <a:ext uri="{FF2B5EF4-FFF2-40B4-BE49-F238E27FC236}">
                <a16:creationId xmlns:a16="http://schemas.microsoft.com/office/drawing/2014/main" id="{84A15981-DDE4-4111-85F8-DBD9D59082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9400" y="4072689"/>
            <a:ext cx="425604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1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75" name="Thema 3">
            <a:extLst>
              <a:ext uri="{FF2B5EF4-FFF2-40B4-BE49-F238E27FC236}">
                <a16:creationId xmlns:a16="http://schemas.microsoft.com/office/drawing/2014/main" id="{20D0653C-5C34-4011-9A8C-EA212508A3A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2642" y="3291126"/>
            <a:ext cx="5053358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Thema</a:t>
            </a:r>
          </a:p>
          <a:p>
            <a:pPr lvl="1"/>
            <a:r>
              <a:rPr lang="de-DE"/>
              <a:t>Beschreibung</a:t>
            </a:r>
          </a:p>
        </p:txBody>
      </p:sp>
      <p:sp>
        <p:nvSpPr>
          <p:cNvPr id="74" name="Zahl Thema 3">
            <a:extLst>
              <a:ext uri="{FF2B5EF4-FFF2-40B4-BE49-F238E27FC236}">
                <a16:creationId xmlns:a16="http://schemas.microsoft.com/office/drawing/2014/main" id="{719C4090-1909-4C92-9601-6C7EE6377D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9400" y="3291126"/>
            <a:ext cx="425604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1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71" name="Thema 2">
            <a:extLst>
              <a:ext uri="{FF2B5EF4-FFF2-40B4-BE49-F238E27FC236}">
                <a16:creationId xmlns:a16="http://schemas.microsoft.com/office/drawing/2014/main" id="{F4A45600-E5D3-4BCB-99B4-7B6ED053EF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2642" y="2509563"/>
            <a:ext cx="5053358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Thema</a:t>
            </a:r>
          </a:p>
          <a:p>
            <a:pPr lvl="1"/>
            <a:r>
              <a:rPr lang="de-DE"/>
              <a:t>Beschreibung</a:t>
            </a:r>
          </a:p>
        </p:txBody>
      </p:sp>
      <p:sp>
        <p:nvSpPr>
          <p:cNvPr id="70" name="Zahl Thema 2">
            <a:extLst>
              <a:ext uri="{FF2B5EF4-FFF2-40B4-BE49-F238E27FC236}">
                <a16:creationId xmlns:a16="http://schemas.microsoft.com/office/drawing/2014/main" id="{46686522-ADC7-4AB0-8104-D7BFD494AC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400" y="2509563"/>
            <a:ext cx="425604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1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40" name="Thema 1">
            <a:extLst>
              <a:ext uri="{FF2B5EF4-FFF2-40B4-BE49-F238E27FC236}">
                <a16:creationId xmlns:a16="http://schemas.microsoft.com/office/drawing/2014/main" id="{41C038E3-A911-4FFC-8F4E-9A1653D7B4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62642" y="1728000"/>
            <a:ext cx="5053358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Thema</a:t>
            </a:r>
          </a:p>
          <a:p>
            <a:pPr lvl="1"/>
            <a:r>
              <a:rPr lang="de-DE"/>
              <a:t>Beschreibung</a:t>
            </a:r>
          </a:p>
        </p:txBody>
      </p:sp>
      <p:sp>
        <p:nvSpPr>
          <p:cNvPr id="9" name="Zahl Thema 1">
            <a:extLst>
              <a:ext uri="{FF2B5EF4-FFF2-40B4-BE49-F238E27FC236}">
                <a16:creationId xmlns:a16="http://schemas.microsoft.com/office/drawing/2014/main" id="{E2ADF3CF-F60D-4ECF-8E7F-2DD46C6380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400" y="1728000"/>
            <a:ext cx="425604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1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591944-6061-4359-A642-BF8A239B26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Gliederung</a:t>
            </a:r>
          </a:p>
        </p:txBody>
      </p:sp>
    </p:spTree>
    <p:extLst>
      <p:ext uri="{BB962C8B-B14F-4D97-AF65-F5344CB8AC3E}">
        <p14:creationId xmlns:p14="http://schemas.microsoft.com/office/powerpoint/2010/main" val="1628624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Glie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Logo-Fragment">
            <a:extLst>
              <a:ext uri="{FF2B5EF4-FFF2-40B4-BE49-F238E27FC236}">
                <a16:creationId xmlns:a16="http://schemas.microsoft.com/office/drawing/2014/main" id="{4E1C69AA-DE75-47AF-A9EE-1D16FC11535A}"/>
              </a:ext>
            </a:extLst>
          </p:cNvPr>
          <p:cNvSpPr/>
          <p:nvPr userDrawn="1"/>
        </p:nvSpPr>
        <p:spPr>
          <a:xfrm>
            <a:off x="8202787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CB8D8A-0190-4905-BE9D-E7A8085E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713B8-12EB-4C04-9B73-0F40C278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 –  Sozialberatung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1A042D-D00A-488B-B800-3BB12796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8F518-4923-4274-AE4D-93EFE8B72C39}" type="datetime1">
              <a:rPr lang="de-DE" smtClean="0"/>
              <a:t>19.06.2026</a:t>
            </a:fld>
            <a:endParaRPr lang="de-DE"/>
          </a:p>
        </p:txBody>
      </p:sp>
      <p:sp>
        <p:nvSpPr>
          <p:cNvPr id="40" name="Thema 1">
            <a:extLst>
              <a:ext uri="{FF2B5EF4-FFF2-40B4-BE49-F238E27FC236}">
                <a16:creationId xmlns:a16="http://schemas.microsoft.com/office/drawing/2014/main" id="{41C038E3-A911-4FFC-8F4E-9A1653D7B4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1728000"/>
            <a:ext cx="11466823" cy="3826893"/>
          </a:xfrm>
        </p:spPr>
        <p:txBody>
          <a:bodyPr spcCol="360000"/>
          <a:lstStyle>
            <a:lvl1pPr marL="432000" indent="-432000">
              <a:lnSpc>
                <a:spcPct val="94000"/>
              </a:lnSpc>
              <a:spcBef>
                <a:spcPts val="2000"/>
              </a:spcBef>
              <a:buFont typeface="+mj-lt"/>
              <a:buAutoNum type="arabicPeriod"/>
              <a:tabLst/>
              <a:defRPr sz="2000" b="1">
                <a:solidFill>
                  <a:schemeClr val="accent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1pPr>
            <a:lvl2pPr marL="43200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0">
                <a:solidFill>
                  <a:schemeClr val="tx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2pPr>
            <a:lvl3pPr marL="432000" indent="0">
              <a:lnSpc>
                <a:spcPct val="94000"/>
              </a:lnSpc>
              <a:buNone/>
              <a:tabLst>
                <a:tab pos="468000" algn="l"/>
              </a:tabLst>
              <a:defRPr sz="2000" b="0">
                <a:solidFill>
                  <a:schemeClr val="tx1"/>
                </a:solidFill>
                <a:latin typeface="+mn-lt"/>
              </a:defRPr>
            </a:lvl3pPr>
            <a:lvl4pPr marL="43200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43200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0">
                <a:solidFill>
                  <a:schemeClr val="tx1"/>
                </a:solidFill>
                <a:latin typeface="+mn-lt"/>
              </a:defRPr>
            </a:lvl5pPr>
            <a:lvl6pPr marL="43200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0">
                <a:solidFill>
                  <a:schemeClr val="tx1"/>
                </a:solidFill>
                <a:latin typeface="+mn-lt"/>
              </a:defRPr>
            </a:lvl6pPr>
            <a:lvl7pPr marL="43200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0">
                <a:solidFill>
                  <a:schemeClr val="tx1"/>
                </a:solidFill>
                <a:latin typeface="+mn-lt"/>
              </a:defRPr>
            </a:lvl7pPr>
            <a:lvl8pPr marL="43200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0">
                <a:solidFill>
                  <a:schemeClr val="tx1"/>
                </a:solidFill>
                <a:latin typeface="+mn-lt"/>
              </a:defRPr>
            </a:lvl8pPr>
            <a:lvl9pPr marL="43200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Thema</a:t>
            </a:r>
          </a:p>
          <a:p>
            <a:pPr lvl="1"/>
            <a:r>
              <a:rPr lang="de-DE" dirty="0"/>
              <a:t>Beschreibung</a:t>
            </a:r>
          </a:p>
          <a:p>
            <a:pPr lvl="1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591944-6061-4359-A642-BF8A239B26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Gliederung</a:t>
            </a:r>
          </a:p>
        </p:txBody>
      </p:sp>
    </p:spTree>
    <p:extLst>
      <p:ext uri="{BB962C8B-B14F-4D97-AF65-F5344CB8AC3E}">
        <p14:creationId xmlns:p14="http://schemas.microsoft.com/office/powerpoint/2010/main" val="1048875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Logo-Fragment">
            <a:extLst>
              <a:ext uri="{FF2B5EF4-FFF2-40B4-BE49-F238E27FC236}">
                <a16:creationId xmlns:a16="http://schemas.microsoft.com/office/drawing/2014/main" id="{4E1C69AA-DE75-47AF-A9EE-1D16FC11535A}"/>
              </a:ext>
            </a:extLst>
          </p:cNvPr>
          <p:cNvSpPr/>
          <p:nvPr/>
        </p:nvSpPr>
        <p:spPr>
          <a:xfrm>
            <a:off x="8202787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591944-6061-4359-A642-BF8A239B2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CD8CBF-B7AC-48B2-BDFF-74D2CFF5B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400" y="1728000"/>
            <a:ext cx="9158400" cy="423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1A042D-D00A-488B-B800-3BB12796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BB70C-EC27-47AF-8877-18B46759BB27}" type="datetime1">
              <a:rPr lang="de-DE" smtClean="0"/>
              <a:t>19.06.2026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713B8-12EB-4C04-9B73-0F40C278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CB8D8A-0190-4905-BE9D-E7A8085E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2231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wischen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7CDE787C-B484-481E-84CF-7E94E81D5B0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-1" y="0"/>
            <a:ext cx="12192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F12EBF-CF8F-4714-BEE0-30A106490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616530"/>
            <a:ext cx="7642812" cy="2516885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8000"/>
              </a:lnSpc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C31F2D7-A605-4420-9965-A99A8E0A74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3124788"/>
            <a:ext cx="7642812" cy="2516885"/>
          </a:xfrm>
        </p:spPr>
        <p:txBody>
          <a:bodyPr>
            <a:noAutofit/>
          </a:bodyPr>
          <a:lstStyle>
            <a:lvl1pPr marL="0" indent="0">
              <a:lnSpc>
                <a:spcPct val="98000"/>
              </a:lnSpc>
              <a:spcBef>
                <a:spcPts val="0"/>
              </a:spcBef>
              <a:buNone/>
              <a:defRPr sz="48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BD57CF-8973-47C9-9121-BDA556598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23E9C2-F245-4D75-AE05-073CF9552B5C}" type="datetime1">
              <a:rPr lang="de-DE" smtClean="0"/>
              <a:t>19.06.2026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482F60-23B1-463D-B55F-91BC7B4C1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09AB51-B591-4F5B-967E-95DBFDF1A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75B144D-941B-4DFC-AF5F-0416193D12EC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SmartArt-Platzhalter 14">
            <a:extLst>
              <a:ext uri="{FF2B5EF4-FFF2-40B4-BE49-F238E27FC236}">
                <a16:creationId xmlns:a16="http://schemas.microsoft.com/office/drawing/2014/main" id="{861189CF-B82F-42F8-9B1E-3E5A50EC559C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10877358" y="358969"/>
            <a:ext cx="950656" cy="73707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9735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folie warm grey"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BC706C0E-3E99-43D1-A3F5-7E7AF3744A83}"/>
              </a:ext>
            </a:extLst>
          </p:cNvPr>
          <p:cNvSpPr/>
          <p:nvPr userDrawn="1"/>
        </p:nvSpPr>
        <p:spPr>
          <a:xfrm>
            <a:off x="8202787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F12EBF-CF8F-4714-BEE0-30A106490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191181"/>
            <a:ext cx="9896808" cy="1406038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8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C31F2D7-A605-4420-9965-A99A8E0A743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0000" y="3597219"/>
            <a:ext cx="4255132" cy="2622606"/>
          </a:xfrm>
        </p:spPr>
        <p:txBody>
          <a:bodyPr>
            <a:noAutofit/>
          </a:bodyPr>
          <a:lstStyle>
            <a:lvl1pPr marL="0" indent="0">
              <a:lnSpc>
                <a:spcPct val="98000"/>
              </a:lnSpc>
              <a:spcBef>
                <a:spcPts val="0"/>
              </a:spcBef>
              <a:buNone/>
              <a:defRPr sz="200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01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BD57CF-8973-47C9-9121-BDA556598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D7373"/>
                </a:solidFill>
              </a:defRPr>
            </a:lvl1pPr>
          </a:lstStyle>
          <a:p>
            <a:fld id="{313B010E-B285-4615-B935-DDCD2C40CF9C}" type="datetime1">
              <a:rPr lang="de-DE" smtClean="0"/>
              <a:t>19.06.2026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482F60-23B1-463D-B55F-91BC7B4C1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D7373"/>
                </a:solidFill>
              </a:defRPr>
            </a:lvl1pPr>
          </a:lstStyle>
          <a:p>
            <a:r>
              <a:rPr lang="de-DE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09AB51-B591-4F5B-967E-95DBFDF1A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D7373"/>
                </a:solidFill>
              </a:defRPr>
            </a:lvl1pPr>
          </a:lstStyle>
          <a:p>
            <a:fld id="{075B144D-941B-4DFC-AF5F-0416193D12E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0778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folie farbi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F12EBF-CF8F-4714-BEE0-30A106490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191181"/>
            <a:ext cx="9896808" cy="1406038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8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C31F2D7-A605-4420-9965-A99A8E0A743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0000" y="3597219"/>
            <a:ext cx="4255132" cy="2622606"/>
          </a:xfrm>
        </p:spPr>
        <p:txBody>
          <a:bodyPr>
            <a:noAutofit/>
          </a:bodyPr>
          <a:lstStyle>
            <a:lvl1pPr marL="0" indent="0">
              <a:lnSpc>
                <a:spcPct val="98000"/>
              </a:lnSpc>
              <a:spcBef>
                <a:spcPts val="0"/>
              </a:spcBef>
              <a:buNone/>
              <a:defRPr sz="20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01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BD57CF-8973-47C9-9121-BDA556598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3BF0C2-276A-4417-A81D-2B455DACB527}" type="datetime1">
              <a:rPr lang="de-DE" smtClean="0"/>
              <a:t>19.06.2026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482F60-23B1-463D-B55F-91BC7B4C1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09AB51-B591-4F5B-967E-95DBFDF1A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75B144D-941B-4DFC-AF5F-0416193D12EC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0A000BE-D89F-4CF2-9153-4F676346A0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77358" y="358969"/>
            <a:ext cx="950656" cy="737079"/>
          </a:xfrm>
          <a:prstGeom prst="rect">
            <a:avLst/>
          </a:prstGeom>
        </p:spPr>
      </p:pic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951B6F9D-DB24-44F1-8ACB-F1C8797BDAFF}"/>
              </a:ext>
            </a:extLst>
          </p:cNvPr>
          <p:cNvSpPr/>
          <p:nvPr userDrawn="1"/>
        </p:nvSpPr>
        <p:spPr>
          <a:xfrm>
            <a:off x="8212024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2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7981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folie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BC706C0E-3E99-43D1-A3F5-7E7AF3744A83}"/>
              </a:ext>
            </a:extLst>
          </p:cNvPr>
          <p:cNvSpPr/>
          <p:nvPr userDrawn="1"/>
        </p:nvSpPr>
        <p:spPr>
          <a:xfrm>
            <a:off x="8202787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F12EBF-CF8F-4714-BEE0-30A106490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191181"/>
            <a:ext cx="9896808" cy="1406038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8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C31F2D7-A605-4420-9965-A99A8E0A743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0000" y="3597219"/>
            <a:ext cx="4255132" cy="2622606"/>
          </a:xfrm>
        </p:spPr>
        <p:txBody>
          <a:bodyPr>
            <a:noAutofit/>
          </a:bodyPr>
          <a:lstStyle>
            <a:lvl1pPr marL="0" indent="0">
              <a:lnSpc>
                <a:spcPct val="98000"/>
              </a:lnSpc>
              <a:spcBef>
                <a:spcPts val="0"/>
              </a:spcBef>
              <a:buNone/>
              <a:defRPr sz="200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01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BD57CF-8973-47C9-9121-BDA556598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D7373"/>
                </a:solidFill>
              </a:defRPr>
            </a:lvl1pPr>
          </a:lstStyle>
          <a:p>
            <a:fld id="{AB642766-8BD8-45EB-A6C0-E37AFFC80BCD}" type="datetime1">
              <a:rPr lang="de-DE" smtClean="0"/>
              <a:t>19.06.2026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482F60-23B1-463D-B55F-91BC7B4C1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D7373"/>
                </a:solidFill>
              </a:defRPr>
            </a:lvl1pPr>
          </a:lstStyle>
          <a:p>
            <a:r>
              <a:rPr lang="de-DE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09AB51-B591-4F5B-967E-95DBFDF1A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D7373"/>
                </a:solidFill>
              </a:defRPr>
            </a:lvl1pPr>
          </a:lstStyle>
          <a:p>
            <a:fld id="{075B144D-941B-4DFC-AF5F-0416193D12E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0544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 Statements,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A89DF183-E411-4BC5-A0BE-9BB3970575D4}"/>
              </a:ext>
            </a:extLst>
          </p:cNvPr>
          <p:cNvSpPr/>
          <p:nvPr userDrawn="1"/>
        </p:nvSpPr>
        <p:spPr>
          <a:xfrm>
            <a:off x="8202787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F12EBF-CF8F-4714-BEE0-30A106490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329132"/>
            <a:ext cx="11472946" cy="3980844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8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BD57CF-8973-47C9-9121-BDA556598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D7373"/>
                </a:solidFill>
              </a:defRPr>
            </a:lvl1pPr>
          </a:lstStyle>
          <a:p>
            <a:fld id="{F03E1506-ACA5-45DB-827F-6C0B662B5FF0}" type="datetime1">
              <a:rPr lang="de-DE" smtClean="0"/>
              <a:t>19.06.2026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482F60-23B1-463D-B55F-91BC7B4C1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D7373"/>
                </a:solidFill>
              </a:defRPr>
            </a:lvl1pPr>
          </a:lstStyle>
          <a:p>
            <a:r>
              <a:rPr lang="de-DE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09AB51-B591-4F5B-967E-95DBFDF1A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D7373"/>
                </a:solidFill>
              </a:defRPr>
            </a:lvl1pPr>
          </a:lstStyle>
          <a:p>
            <a:fld id="{075B144D-941B-4DFC-AF5F-0416193D12E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9107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wischenfolie Statements, Farb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A89DF183-E411-4BC5-A0BE-9BB3970575D4}"/>
              </a:ext>
            </a:extLst>
          </p:cNvPr>
          <p:cNvSpPr/>
          <p:nvPr userDrawn="1"/>
        </p:nvSpPr>
        <p:spPr>
          <a:xfrm>
            <a:off x="8212024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2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F12EBF-CF8F-4714-BEE0-30A106490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329132"/>
            <a:ext cx="11472946" cy="3980844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8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BD57CF-8973-47C9-9121-BDA556598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E8161A1-C3EF-4470-8CC1-7592450F369E}" type="datetime1">
              <a:rPr lang="de-DE" smtClean="0"/>
              <a:t>19.06.2026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482F60-23B1-463D-B55F-91BC7B4C1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09AB51-B591-4F5B-967E-95DBFDF1A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75B144D-941B-4DFC-AF5F-0416193D12EC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BB8731D-4AC9-4D2E-9335-0D0C7773E2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77358" y="358969"/>
            <a:ext cx="950656" cy="73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3047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Text, 1/2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10">
            <a:extLst>
              <a:ext uri="{FF2B5EF4-FFF2-40B4-BE49-F238E27FC236}">
                <a16:creationId xmlns:a16="http://schemas.microsoft.com/office/drawing/2014/main" id="{3210823F-C337-45F6-8F6B-044DECDD1A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5999" y="0"/>
            <a:ext cx="609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29" name="Zeichen" hidden="1">
            <a:extLst>
              <a:ext uri="{FF2B5EF4-FFF2-40B4-BE49-F238E27FC236}">
                <a16:creationId xmlns:a16="http://schemas.microsoft.com/office/drawing/2014/main" id="{4E1C69AA-DE75-47AF-A9EE-1D16FC11535A}"/>
              </a:ext>
            </a:extLst>
          </p:cNvPr>
          <p:cNvSpPr/>
          <p:nvPr/>
        </p:nvSpPr>
        <p:spPr>
          <a:xfrm>
            <a:off x="8202787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591944-6061-4359-A642-BF8A239B2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8969"/>
            <a:ext cx="5367600" cy="83509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D6E0015B-B602-441F-BCCE-3C0B8EED050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7644" y="1728000"/>
            <a:ext cx="5367600" cy="423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1A042D-D00A-488B-B800-3BB12796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27AB-DCBC-4379-9FE4-E48663EB5BF4}" type="datetime1">
              <a:rPr lang="de-DE" smtClean="0"/>
              <a:t>19.06.2026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713B8-12EB-4C04-9B73-0F40C278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19842" y="6356350"/>
            <a:ext cx="4415402" cy="365125"/>
          </a:xfrm>
        </p:spPr>
        <p:txBody>
          <a:bodyPr/>
          <a:lstStyle/>
          <a:p>
            <a:r>
              <a:rPr lang="de-DE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CB8D8A-0190-4905-BE9D-E7A8085E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  <p:sp>
        <p:nvSpPr>
          <p:cNvPr id="15" name="SmartArt-Platzhalter 14">
            <a:extLst>
              <a:ext uri="{FF2B5EF4-FFF2-40B4-BE49-F238E27FC236}">
                <a16:creationId xmlns:a16="http://schemas.microsoft.com/office/drawing/2014/main" id="{1542430D-7D46-45F4-82FB-B364BE702A78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10877358" y="358969"/>
            <a:ext cx="950656" cy="73707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2850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1/3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eichen" hidden="1">
            <a:extLst>
              <a:ext uri="{FF2B5EF4-FFF2-40B4-BE49-F238E27FC236}">
                <a16:creationId xmlns:a16="http://schemas.microsoft.com/office/drawing/2014/main" id="{4E1C69AA-DE75-47AF-A9EE-1D16FC11535A}"/>
              </a:ext>
            </a:extLst>
          </p:cNvPr>
          <p:cNvSpPr/>
          <p:nvPr/>
        </p:nvSpPr>
        <p:spPr>
          <a:xfrm>
            <a:off x="8202787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591944-6061-4359-A642-BF8A239B2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8969"/>
            <a:ext cx="9165600" cy="83509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D6E0015B-B602-441F-BCCE-3C0B8EED050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7644" y="1728000"/>
            <a:ext cx="7520556" cy="423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1A042D-D00A-488B-B800-3BB12796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1A263-B330-4C8D-B9CA-0DF47A4693F9}" type="datetime1">
              <a:rPr lang="de-DE" smtClean="0"/>
              <a:t>19.06.2026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713B8-12EB-4C04-9B73-0F40C278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19842" y="6356350"/>
            <a:ext cx="4415402" cy="365125"/>
          </a:xfrm>
        </p:spPr>
        <p:txBody>
          <a:bodyPr/>
          <a:lstStyle/>
          <a:p>
            <a:r>
              <a:rPr lang="de-DE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CB8D8A-0190-4905-BE9D-E7A8085E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  <p:sp>
        <p:nvSpPr>
          <p:cNvPr id="14" name="Bildplatzhalter 10">
            <a:extLst>
              <a:ext uri="{FF2B5EF4-FFF2-40B4-BE49-F238E27FC236}">
                <a16:creationId xmlns:a16="http://schemas.microsoft.com/office/drawing/2014/main" id="{0B42F015-4444-4B37-93BC-1B2A7278A9B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248200" y="1728000"/>
            <a:ext cx="3584400" cy="4230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7540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/3 Text, 1/3 Bild im Anschni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eichen" hidden="1">
            <a:extLst>
              <a:ext uri="{FF2B5EF4-FFF2-40B4-BE49-F238E27FC236}">
                <a16:creationId xmlns:a16="http://schemas.microsoft.com/office/drawing/2014/main" id="{4E1C69AA-DE75-47AF-A9EE-1D16FC11535A}"/>
              </a:ext>
            </a:extLst>
          </p:cNvPr>
          <p:cNvSpPr/>
          <p:nvPr/>
        </p:nvSpPr>
        <p:spPr>
          <a:xfrm>
            <a:off x="8202787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591944-6061-4359-A642-BF8A239B2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8969"/>
            <a:ext cx="9165600" cy="83509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D6E0015B-B602-441F-BCCE-3C0B8EED050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7644" y="1728000"/>
            <a:ext cx="7520556" cy="423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1A042D-D00A-488B-B800-3BB12796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64DF-D3EA-426F-96A5-37E70814A4DA}" type="datetime1">
              <a:rPr lang="de-DE" smtClean="0"/>
              <a:t>19.06.2026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713B8-12EB-4C04-9B73-0F40C278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19842" y="6356350"/>
            <a:ext cx="4415402" cy="365125"/>
          </a:xfrm>
        </p:spPr>
        <p:txBody>
          <a:bodyPr/>
          <a:lstStyle/>
          <a:p>
            <a:r>
              <a:rPr lang="de-DE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CB8D8A-0190-4905-BE9D-E7A8085E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  <p:sp>
        <p:nvSpPr>
          <p:cNvPr id="14" name="Bildplatzhalter 10">
            <a:extLst>
              <a:ext uri="{FF2B5EF4-FFF2-40B4-BE49-F238E27FC236}">
                <a16:creationId xmlns:a16="http://schemas.microsoft.com/office/drawing/2014/main" id="{0B42F015-4444-4B37-93BC-1B2A7278A9B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248200" y="1728000"/>
            <a:ext cx="3943800" cy="4230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5283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1 Inhalt auf war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269AF68-988A-4253-A129-3A4AAE090308}"/>
              </a:ext>
            </a:extLst>
          </p:cNvPr>
          <p:cNvSpPr/>
          <p:nvPr userDrawn="1"/>
        </p:nvSpPr>
        <p:spPr>
          <a:xfrm>
            <a:off x="0" y="1406106"/>
            <a:ext cx="12192000" cy="545189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Freihandform: Form 28">
            <a:extLst>
              <a:ext uri="{FF2B5EF4-FFF2-40B4-BE49-F238E27FC236}">
                <a16:creationId xmlns:a16="http://schemas.microsoft.com/office/drawing/2014/main" id="{4E1C69AA-DE75-47AF-A9EE-1D16FC11535A}"/>
              </a:ext>
            </a:extLst>
          </p:cNvPr>
          <p:cNvSpPr/>
          <p:nvPr/>
        </p:nvSpPr>
        <p:spPr>
          <a:xfrm>
            <a:off x="8202787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rgbClr val="E6E3E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591944-6061-4359-A642-BF8A239B2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358969"/>
            <a:ext cx="9158400" cy="83509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11897A1-EA56-4E00-87BD-78D97639AC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400" y="1728000"/>
            <a:ext cx="9158400" cy="423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1A042D-D00A-488B-B800-3BB12796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52BBB-3323-4F33-A599-2EF7C106C241}" type="datetime1">
              <a:rPr lang="de-DE" smtClean="0"/>
              <a:t>19.06.2026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713B8-12EB-4C04-9B73-0F40C278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CB8D8A-0190-4905-BE9D-E7A8085E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12226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me auf war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17DB8FB4-2383-45B9-9AE6-EBC2F37106BB}"/>
              </a:ext>
            </a:extLst>
          </p:cNvPr>
          <p:cNvSpPr/>
          <p:nvPr userDrawn="1"/>
        </p:nvSpPr>
        <p:spPr>
          <a:xfrm>
            <a:off x="0" y="1406106"/>
            <a:ext cx="12192000" cy="545189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591944-6061-4359-A642-BF8A239B2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9" name="Diagrammplatzhalter 8">
            <a:extLst>
              <a:ext uri="{FF2B5EF4-FFF2-40B4-BE49-F238E27FC236}">
                <a16:creationId xmlns:a16="http://schemas.microsoft.com/office/drawing/2014/main" id="{255DC5E6-3687-4930-935D-6959AEFDD58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2047627" y="1944000"/>
            <a:ext cx="3868373" cy="3204000"/>
          </a:xfrm>
        </p:spPr>
        <p:txBody>
          <a:bodyPr/>
          <a:lstStyle/>
          <a:p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1A042D-D00A-488B-B800-3BB12796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7E67C-32DB-4072-B47C-5224E9BEC9F7}" type="datetime1">
              <a:rPr lang="de-DE" smtClean="0"/>
              <a:t>19.06.2026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713B8-12EB-4C04-9B73-0F40C278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CB8D8A-0190-4905-BE9D-E7A8085E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0DA6BB21-4596-46E1-A515-1F684F164C8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47627" y="5212773"/>
            <a:ext cx="3868373" cy="738842"/>
          </a:xfrm>
        </p:spPr>
        <p:txBody>
          <a:bodyPr/>
          <a:lstStyle>
            <a:lvl1pPr algn="ctr">
              <a:spcBef>
                <a:spcPts val="0"/>
              </a:spcBef>
              <a:defRPr sz="1400" b="0">
                <a:solidFill>
                  <a:schemeClr val="tx1"/>
                </a:solidFill>
              </a:defRPr>
            </a:lvl1pPr>
            <a:lvl2pPr>
              <a:defRPr sz="1400"/>
            </a:lvl2pPr>
            <a:lvl3pPr marL="0" indent="0">
              <a:buNone/>
              <a:defRPr sz="1400" b="0">
                <a:solidFill>
                  <a:srgbClr val="2C2E2E"/>
                </a:solidFill>
              </a:defRPr>
            </a:lvl3pPr>
            <a:lvl4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4pPr>
            <a:lvl5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5pPr>
            <a:lvl6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6pPr>
            <a:lvl7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  <a:latin typeface="+mn-lt"/>
              </a:defRPr>
            </a:lvl7pPr>
            <a:lvl8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  <a:latin typeface="+mn-lt"/>
              </a:defRPr>
            </a:lvl8pPr>
            <a:lvl9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8" name="Textplatzhalter 17">
            <a:extLst>
              <a:ext uri="{FF2B5EF4-FFF2-40B4-BE49-F238E27FC236}">
                <a16:creationId xmlns:a16="http://schemas.microsoft.com/office/drawing/2014/main" id="{03911FAF-8E7F-48D9-B333-619FD953D2D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76000" y="5212773"/>
            <a:ext cx="3868373" cy="738842"/>
          </a:xfrm>
        </p:spPr>
        <p:txBody>
          <a:bodyPr/>
          <a:lstStyle>
            <a:lvl1pPr algn="ctr">
              <a:spcBef>
                <a:spcPts val="0"/>
              </a:spcBef>
              <a:defRPr sz="1400" b="0">
                <a:solidFill>
                  <a:schemeClr val="tx1"/>
                </a:solidFill>
              </a:defRPr>
            </a:lvl1pPr>
            <a:lvl2pPr>
              <a:defRPr sz="1400"/>
            </a:lvl2pPr>
            <a:lvl3pPr marL="0" indent="0">
              <a:buNone/>
              <a:defRPr sz="1400" b="0">
                <a:solidFill>
                  <a:srgbClr val="2C2E2E"/>
                </a:solidFill>
              </a:defRPr>
            </a:lvl3pPr>
            <a:lvl4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4pPr>
            <a:lvl5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5pPr>
            <a:lvl6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6pPr>
            <a:lvl7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  <a:latin typeface="+mn-lt"/>
              </a:defRPr>
            </a:lvl7pPr>
            <a:lvl8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  <a:latin typeface="+mn-lt"/>
              </a:defRPr>
            </a:lvl8pPr>
            <a:lvl9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0" name="Diagrammplatzhalter 8">
            <a:extLst>
              <a:ext uri="{FF2B5EF4-FFF2-40B4-BE49-F238E27FC236}">
                <a16:creationId xmlns:a16="http://schemas.microsoft.com/office/drawing/2014/main" id="{82F84FDF-40D0-4981-B1F5-E20639CEDD2E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6276000" y="1944000"/>
            <a:ext cx="3868373" cy="3204000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5483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auf war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17DB8FB4-2383-45B9-9AE6-EBC2F37106BB}"/>
              </a:ext>
            </a:extLst>
          </p:cNvPr>
          <p:cNvSpPr/>
          <p:nvPr userDrawn="1"/>
        </p:nvSpPr>
        <p:spPr>
          <a:xfrm>
            <a:off x="0" y="1406106"/>
            <a:ext cx="12192000" cy="545189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591944-6061-4359-A642-BF8A239B2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abellenplatzhalter 7">
            <a:extLst>
              <a:ext uri="{FF2B5EF4-FFF2-40B4-BE49-F238E27FC236}">
                <a16:creationId xmlns:a16="http://schemas.microsoft.com/office/drawing/2014/main" id="{F255DF77-CD01-4D1B-BC9A-507F01212649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359999" y="2874044"/>
            <a:ext cx="9158400" cy="2325712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1A042D-D00A-488B-B800-3BB12796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FEEDB-40B1-4C94-9135-902F7733E7B6}" type="datetime1">
              <a:rPr lang="de-DE" smtClean="0"/>
              <a:t>19.06.2026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713B8-12EB-4C04-9B73-0F40C278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CB8D8A-0190-4905-BE9D-E7A8085E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abellenplatzhalter 6">
            <a:extLst>
              <a:ext uri="{FF2B5EF4-FFF2-40B4-BE49-F238E27FC236}">
                <a16:creationId xmlns:a16="http://schemas.microsoft.com/office/drawing/2014/main" id="{8722EC19-EBD0-46D7-BE18-A0FF5FD1E390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359999" y="1728000"/>
            <a:ext cx="9158400" cy="78095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5FF8A264-794E-45B1-A549-AD3AD03960D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9998" y="5463555"/>
            <a:ext cx="9158400" cy="494333"/>
          </a:xfrm>
        </p:spPr>
        <p:txBody>
          <a:bodyPr anchor="b"/>
          <a:lstStyle>
            <a:lvl1pPr algn="l">
              <a:spcBef>
                <a:spcPts val="0"/>
              </a:spcBef>
              <a:defRPr sz="1200" b="0">
                <a:solidFill>
                  <a:schemeClr val="tx1"/>
                </a:solidFill>
              </a:defRPr>
            </a:lvl1pPr>
            <a:lvl2pPr>
              <a:defRPr sz="1400"/>
            </a:lvl2pPr>
            <a:lvl3pPr marL="0" indent="0">
              <a:buNone/>
              <a:defRPr sz="1400" b="0">
                <a:solidFill>
                  <a:srgbClr val="2C2E2E"/>
                </a:solidFill>
              </a:defRPr>
            </a:lvl3pPr>
            <a:lvl4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4pPr>
            <a:lvl5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5pPr>
            <a:lvl6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6pPr>
            <a:lvl7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  <a:latin typeface="+mn-lt"/>
              </a:defRPr>
            </a:lvl7pPr>
            <a:lvl8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  <a:latin typeface="+mn-lt"/>
              </a:defRPr>
            </a:lvl8pPr>
            <a:lvl9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119898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auf wei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591944-6061-4359-A642-BF8A239B2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abellenplatzhalter 7">
            <a:extLst>
              <a:ext uri="{FF2B5EF4-FFF2-40B4-BE49-F238E27FC236}">
                <a16:creationId xmlns:a16="http://schemas.microsoft.com/office/drawing/2014/main" id="{F255DF77-CD01-4D1B-BC9A-507F01212649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359999" y="2874044"/>
            <a:ext cx="9158400" cy="2325712"/>
          </a:xfrm>
        </p:spPr>
        <p:txBody>
          <a:bodyPr/>
          <a:lstStyle/>
          <a:p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1A042D-D00A-488B-B800-3BB12796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5643B-167B-4804-8A9D-CD68B8E63A22}" type="datetime1">
              <a:rPr lang="de-DE" smtClean="0"/>
              <a:t>19.06.2026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713B8-12EB-4C04-9B73-0F40C278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CB8D8A-0190-4905-BE9D-E7A8085E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abellenplatzhalter 6">
            <a:extLst>
              <a:ext uri="{FF2B5EF4-FFF2-40B4-BE49-F238E27FC236}">
                <a16:creationId xmlns:a16="http://schemas.microsoft.com/office/drawing/2014/main" id="{8722EC19-EBD0-46D7-BE18-A0FF5FD1E390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359999" y="1728000"/>
            <a:ext cx="9158400" cy="780950"/>
          </a:xfrm>
        </p:spPr>
        <p:txBody>
          <a:bodyPr/>
          <a:lstStyle/>
          <a:p>
            <a:endParaRPr lang="de-DE"/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5FF8A264-794E-45B1-A549-AD3AD03960D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9998" y="5463555"/>
            <a:ext cx="9158400" cy="494333"/>
          </a:xfrm>
        </p:spPr>
        <p:txBody>
          <a:bodyPr anchor="b"/>
          <a:lstStyle>
            <a:lvl1pPr algn="l">
              <a:spcBef>
                <a:spcPts val="0"/>
              </a:spcBef>
              <a:defRPr sz="1200" b="0">
                <a:solidFill>
                  <a:schemeClr val="tx1"/>
                </a:solidFill>
              </a:defRPr>
            </a:lvl1pPr>
            <a:lvl2pPr>
              <a:defRPr sz="1400"/>
            </a:lvl2pPr>
            <a:lvl3pPr marL="0" indent="0">
              <a:buNone/>
              <a:defRPr sz="1400" b="0">
                <a:solidFill>
                  <a:srgbClr val="2C2E2E"/>
                </a:solidFill>
              </a:defRPr>
            </a:lvl3pPr>
            <a:lvl4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4pPr>
            <a:lvl5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5pPr>
            <a:lvl6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6pPr>
            <a:lvl7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  <a:latin typeface="+mn-lt"/>
              </a:defRPr>
            </a:lvl7pPr>
            <a:lvl8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  <a:latin typeface="+mn-lt"/>
              </a:defRPr>
            </a:lvl8pPr>
            <a:lvl9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9172641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und Text auf war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17DB8FB4-2383-45B9-9AE6-EBC2F37106BB}"/>
              </a:ext>
            </a:extLst>
          </p:cNvPr>
          <p:cNvSpPr/>
          <p:nvPr userDrawn="1"/>
        </p:nvSpPr>
        <p:spPr>
          <a:xfrm>
            <a:off x="0" y="1406106"/>
            <a:ext cx="12192000" cy="545189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591944-6061-4359-A642-BF8A239B2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abellenplatzhalter 7">
            <a:extLst>
              <a:ext uri="{FF2B5EF4-FFF2-40B4-BE49-F238E27FC236}">
                <a16:creationId xmlns:a16="http://schemas.microsoft.com/office/drawing/2014/main" id="{F255DF77-CD01-4D1B-BC9A-507F01212649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360000" y="2874044"/>
            <a:ext cx="7528801" cy="2325712"/>
          </a:xfrm>
        </p:spPr>
        <p:txBody>
          <a:bodyPr/>
          <a:lstStyle/>
          <a:p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1A042D-D00A-488B-B800-3BB12796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B3BB1-1E15-4249-8F1D-7C50991767A1}" type="datetime1">
              <a:rPr lang="de-DE" smtClean="0"/>
              <a:t>19.06.2026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713B8-12EB-4C04-9B73-0F40C278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CB8D8A-0190-4905-BE9D-E7A8085E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abellenplatzhalter 6">
            <a:extLst>
              <a:ext uri="{FF2B5EF4-FFF2-40B4-BE49-F238E27FC236}">
                <a16:creationId xmlns:a16="http://schemas.microsoft.com/office/drawing/2014/main" id="{8722EC19-EBD0-46D7-BE18-A0FF5FD1E390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360000" y="1728000"/>
            <a:ext cx="7528801" cy="780950"/>
          </a:xfrm>
        </p:spPr>
        <p:txBody>
          <a:bodyPr/>
          <a:lstStyle/>
          <a:p>
            <a:endParaRPr lang="de-DE"/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5FF8A264-794E-45B1-A549-AD3AD03960D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9998" y="5463554"/>
            <a:ext cx="7528802" cy="493200"/>
          </a:xfrm>
        </p:spPr>
        <p:txBody>
          <a:bodyPr anchor="b"/>
          <a:lstStyle>
            <a:lvl1pPr algn="l">
              <a:spcBef>
                <a:spcPts val="0"/>
              </a:spcBef>
              <a:defRPr sz="1200" b="0">
                <a:solidFill>
                  <a:schemeClr val="tx1"/>
                </a:solidFill>
              </a:defRPr>
            </a:lvl1pPr>
            <a:lvl2pPr>
              <a:defRPr sz="1400"/>
            </a:lvl2pPr>
            <a:lvl3pPr marL="0" indent="0">
              <a:buNone/>
              <a:defRPr sz="1400" b="0">
                <a:solidFill>
                  <a:srgbClr val="2C2E2E"/>
                </a:solidFill>
              </a:defRPr>
            </a:lvl3pPr>
            <a:lvl4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4pPr>
            <a:lvl5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5pPr>
            <a:lvl6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6pPr>
            <a:lvl7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  <a:latin typeface="+mn-lt"/>
              </a:defRPr>
            </a:lvl7pPr>
            <a:lvl8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  <a:latin typeface="+mn-lt"/>
              </a:defRPr>
            </a:lvl8pPr>
            <a:lvl9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C96CA32A-ADBA-47A3-8757-69DCD77F6EE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48800" y="1728000"/>
            <a:ext cx="3584400" cy="423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4353983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und Text auf wei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591944-6061-4359-A642-BF8A239B2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abellenplatzhalter 7">
            <a:extLst>
              <a:ext uri="{FF2B5EF4-FFF2-40B4-BE49-F238E27FC236}">
                <a16:creationId xmlns:a16="http://schemas.microsoft.com/office/drawing/2014/main" id="{F255DF77-CD01-4D1B-BC9A-507F01212649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360000" y="2874044"/>
            <a:ext cx="7528801" cy="2325712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1A042D-D00A-488B-B800-3BB12796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0BBF-8D9B-4DB9-B65E-A2FAAE0AF00F}" type="datetime1">
              <a:rPr lang="de-DE" smtClean="0"/>
              <a:t>19.06.2026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713B8-12EB-4C04-9B73-0F40C278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CB8D8A-0190-4905-BE9D-E7A8085E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abellenplatzhalter 6">
            <a:extLst>
              <a:ext uri="{FF2B5EF4-FFF2-40B4-BE49-F238E27FC236}">
                <a16:creationId xmlns:a16="http://schemas.microsoft.com/office/drawing/2014/main" id="{8722EC19-EBD0-46D7-BE18-A0FF5FD1E390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360000" y="1728000"/>
            <a:ext cx="7528801" cy="78095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5FF8A264-794E-45B1-A549-AD3AD03960D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9998" y="5463554"/>
            <a:ext cx="7528802" cy="493200"/>
          </a:xfrm>
        </p:spPr>
        <p:txBody>
          <a:bodyPr anchor="b"/>
          <a:lstStyle>
            <a:lvl1pPr algn="l">
              <a:spcBef>
                <a:spcPts val="0"/>
              </a:spcBef>
              <a:defRPr sz="1200" b="0">
                <a:solidFill>
                  <a:schemeClr val="tx1"/>
                </a:solidFill>
              </a:defRPr>
            </a:lvl1pPr>
            <a:lvl2pPr>
              <a:defRPr sz="1400"/>
            </a:lvl2pPr>
            <a:lvl3pPr marL="0" indent="0">
              <a:buNone/>
              <a:defRPr sz="1400" b="0">
                <a:solidFill>
                  <a:srgbClr val="2C2E2E"/>
                </a:solidFill>
              </a:defRPr>
            </a:lvl3pPr>
            <a:lvl4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4pPr>
            <a:lvl5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5pPr>
            <a:lvl6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6pPr>
            <a:lvl7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  <a:latin typeface="+mn-lt"/>
              </a:defRPr>
            </a:lvl7pPr>
            <a:lvl8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  <a:latin typeface="+mn-lt"/>
              </a:defRPr>
            </a:lvl8pPr>
            <a:lvl9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C96CA32A-ADBA-47A3-8757-69DCD77F6EE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48800" y="1728000"/>
            <a:ext cx="3584400" cy="423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647360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000F0B-E229-41CB-A4F2-F8C9A6397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62F7646-8D03-45EC-8E97-CDD3EE9FD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021B7-BD24-4AE9-BD58-D2B1180840A8}" type="datetime1">
              <a:rPr lang="de-DE" smtClean="0"/>
              <a:t>19.06.2026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016804B-B392-4877-981F-8DAC2CB20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 –  Sozialberatung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5AD5931-23CA-4583-B798-7C917D232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32709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25968DE-F36C-4FC2-B96E-EE16AB84E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CFB8C-0D59-4D55-92B8-6B49C31156D2}" type="datetime1">
              <a:rPr lang="de-DE" smtClean="0"/>
              <a:t>19.06.2026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BB7D1E0-A9A8-430A-94AC-B3DAE8624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 –  Sozialberatung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5FDE75B-FF1F-416F-A307-21032D741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05264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A89DF183-E411-4BC5-A0BE-9BB3970575D4}"/>
              </a:ext>
            </a:extLst>
          </p:cNvPr>
          <p:cNvSpPr/>
          <p:nvPr userDrawn="1"/>
        </p:nvSpPr>
        <p:spPr>
          <a:xfrm>
            <a:off x="8202787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48E321B-0FFD-42B0-B89F-0A148F81F82A}"/>
              </a:ext>
            </a:extLst>
          </p:cNvPr>
          <p:cNvSpPr txBox="1"/>
          <p:nvPr userDrawn="1"/>
        </p:nvSpPr>
        <p:spPr>
          <a:xfrm>
            <a:off x="360000" y="1891862"/>
            <a:ext cx="7455532" cy="20810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4800" b="1">
                <a:solidFill>
                  <a:schemeClr val="tx1"/>
                </a:solidFill>
                <a:latin typeface="+mj-lt"/>
              </a:rPr>
              <a:t>Vielen Dank für Ihre </a:t>
            </a:r>
            <a:br>
              <a:rPr lang="de-DE" sz="4800" b="1">
                <a:solidFill>
                  <a:schemeClr val="tx1"/>
                </a:solidFill>
                <a:latin typeface="+mj-lt"/>
              </a:rPr>
            </a:br>
            <a:r>
              <a:rPr lang="de-DE" sz="4800" b="1">
                <a:solidFill>
                  <a:schemeClr val="tx1"/>
                </a:solidFill>
                <a:latin typeface="+mj-lt"/>
              </a:rPr>
              <a:t>Aufmerksamkeit!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4089409A-B58C-4672-A297-06D68AFA2F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4881435"/>
            <a:ext cx="4630928" cy="1272029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200" b="1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00000"/>
              </a:lnSpc>
              <a:buNone/>
              <a:defRPr sz="1200" b="1">
                <a:solidFill>
                  <a:srgbClr val="2C2E2E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rgbClr val="2C2E2E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rgbClr val="2C2E2E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rgbClr val="2C2E2E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rgbClr val="2C2E2E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rgbClr val="2C2E2E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rgbClr val="2C2E2E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7760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 Farb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148E321B-0FFD-42B0-B89F-0A148F81F82A}"/>
              </a:ext>
            </a:extLst>
          </p:cNvPr>
          <p:cNvSpPr txBox="1"/>
          <p:nvPr userDrawn="1"/>
        </p:nvSpPr>
        <p:spPr>
          <a:xfrm>
            <a:off x="360000" y="1891862"/>
            <a:ext cx="7455532" cy="20810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4800" b="1">
                <a:solidFill>
                  <a:schemeClr val="bg1"/>
                </a:solidFill>
                <a:latin typeface="+mj-lt"/>
              </a:rPr>
              <a:t>Vielen Dank für Ihre </a:t>
            </a:r>
            <a:br>
              <a:rPr lang="de-DE" sz="4800" b="1">
                <a:solidFill>
                  <a:schemeClr val="bg1"/>
                </a:solidFill>
                <a:latin typeface="+mj-lt"/>
              </a:rPr>
            </a:br>
            <a:r>
              <a:rPr lang="de-DE" sz="4800" b="1">
                <a:solidFill>
                  <a:schemeClr val="bg1"/>
                </a:solidFill>
                <a:latin typeface="+mj-lt"/>
              </a:rPr>
              <a:t>Aufmerksamkeit!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4089409A-B58C-4672-A297-06D68AFA2F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4881435"/>
            <a:ext cx="4630928" cy="12708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 sz="1200" b="1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AD93ACF1-E5AA-4FCA-9C8B-47AAB1BA68EF}"/>
              </a:ext>
            </a:extLst>
          </p:cNvPr>
          <p:cNvSpPr/>
          <p:nvPr userDrawn="1"/>
        </p:nvSpPr>
        <p:spPr>
          <a:xfrm>
            <a:off x="8212024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2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E066742-228D-427F-905A-967890648B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77358" y="358969"/>
            <a:ext cx="950656" cy="73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78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72B7B4-27E0-4F7C-BEF9-A2BE5E461A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737" y="6364924"/>
            <a:ext cx="68008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550" b="1">
                <a:solidFill>
                  <a:srgbClr val="6D7373"/>
                </a:solidFill>
              </a:defRPr>
            </a:lvl1pPr>
          </a:lstStyle>
          <a:p>
            <a:fld id="{075B144D-941B-4DFC-AF5F-0416193D12EC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9DB9242-2198-4F50-9940-0EBA7C6A7F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7645" y="6356350"/>
            <a:ext cx="87455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1">
                <a:solidFill>
                  <a:srgbClr val="6D7373"/>
                </a:solidFill>
              </a:defRPr>
            </a:lvl1pPr>
          </a:lstStyle>
          <a:p>
            <a:fld id="{C94EB686-14B3-4468-8931-D5D24884A9E9}" type="datetime1">
              <a:rPr lang="de-DE" smtClean="0"/>
              <a:t>19.06.2026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DAD1664-878F-4F30-B2A4-1377B1AD93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19842" y="6356350"/>
            <a:ext cx="649569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1">
                <a:solidFill>
                  <a:srgbClr val="6D7373"/>
                </a:solidFill>
              </a:defRPr>
            </a:lvl1pPr>
          </a:lstStyle>
          <a:p>
            <a:r>
              <a:rPr lang="de-DE"/>
              <a:t>SRH Gesundheitszentrum Dobel  –  Sozialberatung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3CA1C0B-8B72-4C84-BAB1-FEBDDAC94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400" y="1728000"/>
            <a:ext cx="9157663" cy="4230000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Copy 18 Pt.</a:t>
            </a:r>
          </a:p>
          <a:p>
            <a:pPr lvl="1"/>
            <a:r>
              <a:rPr lang="de-DE" dirty="0"/>
              <a:t>Copy mit </a:t>
            </a:r>
            <a:r>
              <a:rPr lang="de-DE" dirty="0" err="1"/>
              <a:t>Bulletpoint</a:t>
            </a:r>
            <a:r>
              <a:rPr lang="de-DE" dirty="0"/>
              <a:t> 18 Pt.</a:t>
            </a:r>
          </a:p>
          <a:p>
            <a:pPr lvl="2"/>
            <a:r>
              <a:rPr lang="de-DE" dirty="0"/>
              <a:t>Copy mit </a:t>
            </a:r>
            <a:r>
              <a:rPr lang="de-DE" dirty="0" err="1"/>
              <a:t>Bulletpoint</a:t>
            </a:r>
            <a:r>
              <a:rPr lang="de-DE" dirty="0"/>
              <a:t>, eingerückt 16 Pt</a:t>
            </a:r>
          </a:p>
          <a:p>
            <a:pPr lvl="3"/>
            <a:r>
              <a:rPr lang="de-DE" dirty="0"/>
              <a:t>Copy mit </a:t>
            </a:r>
            <a:r>
              <a:rPr lang="de-DE" dirty="0" err="1"/>
              <a:t>Bulletpoint</a:t>
            </a:r>
            <a:r>
              <a:rPr lang="de-DE" dirty="0"/>
              <a:t>, eingerückt 16 Pt</a:t>
            </a:r>
          </a:p>
          <a:p>
            <a:pPr lvl="4"/>
            <a:r>
              <a:rPr lang="de-DE" dirty="0"/>
              <a:t>Zwischenüberschrift 20 Pt. </a:t>
            </a:r>
            <a:r>
              <a:rPr lang="de-DE" dirty="0" err="1"/>
              <a:t>Bold</a:t>
            </a:r>
            <a:endParaRPr lang="de-DE" dirty="0"/>
          </a:p>
          <a:p>
            <a:pPr lvl="5"/>
            <a:r>
              <a:rPr lang="de-DE" dirty="0"/>
              <a:t>Einleitungstext 20 Pt. </a:t>
            </a:r>
            <a:r>
              <a:rPr lang="de-DE" dirty="0" err="1"/>
              <a:t>Bold</a:t>
            </a:r>
            <a:endParaRPr lang="de-DE" dirty="0"/>
          </a:p>
          <a:p>
            <a:pPr lvl="6"/>
            <a:r>
              <a:rPr lang="de-DE" dirty="0" err="1"/>
              <a:t>Subline</a:t>
            </a:r>
            <a:r>
              <a:rPr lang="de-DE" dirty="0"/>
              <a:t> 24 Pt.</a:t>
            </a:r>
          </a:p>
          <a:p>
            <a:pPr lvl="7"/>
            <a:r>
              <a:rPr lang="de-DE" dirty="0"/>
              <a:t>Statements!</a:t>
            </a:r>
          </a:p>
          <a:p>
            <a:pPr lvl="8"/>
            <a:r>
              <a:rPr lang="de-DE" dirty="0"/>
              <a:t>SRH </a:t>
            </a:r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2B4C745-B760-4320-98AD-BE2F6A54E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8969"/>
            <a:ext cx="9157663" cy="83509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E5453D28-3A12-4B40-BDC5-01A066B0461A}"/>
              </a:ext>
            </a:extLst>
          </p:cNvPr>
          <p:cNvSpPr/>
          <p:nvPr/>
        </p:nvSpPr>
        <p:spPr>
          <a:xfrm>
            <a:off x="10878555" y="361156"/>
            <a:ext cx="948335" cy="733815"/>
          </a:xfrm>
          <a:custGeom>
            <a:avLst/>
            <a:gdLst>
              <a:gd name="connsiteX0" fmla="*/ 619905 w 948335"/>
              <a:gd name="connsiteY0" fmla="*/ 599045 h 733815"/>
              <a:gd name="connsiteX1" fmla="*/ 708360 w 948335"/>
              <a:gd name="connsiteY1" fmla="*/ 599045 h 733815"/>
              <a:gd name="connsiteX2" fmla="*/ 708360 w 948335"/>
              <a:gd name="connsiteY2" fmla="*/ 175 h 733815"/>
              <a:gd name="connsiteX3" fmla="*/ 619905 w 948335"/>
              <a:gd name="connsiteY3" fmla="*/ 175 h 733815"/>
              <a:gd name="connsiteX4" fmla="*/ 619905 w 948335"/>
              <a:gd name="connsiteY4" fmla="*/ 599045 h 733815"/>
              <a:gd name="connsiteX5" fmla="*/ 811823 w 948335"/>
              <a:gd name="connsiteY5" fmla="*/ 196963 h 733815"/>
              <a:gd name="connsiteX6" fmla="*/ 753805 w 948335"/>
              <a:gd name="connsiteY6" fmla="*/ 199399 h 733815"/>
              <a:gd name="connsiteX7" fmla="*/ 753805 w 948335"/>
              <a:gd name="connsiteY7" fmla="*/ 281323 h 733815"/>
              <a:gd name="connsiteX8" fmla="*/ 860105 w 948335"/>
              <a:gd name="connsiteY8" fmla="*/ 364907 h 733815"/>
              <a:gd name="connsiteX9" fmla="*/ 860105 w 948335"/>
              <a:gd name="connsiteY9" fmla="*/ 599045 h 733815"/>
              <a:gd name="connsiteX10" fmla="*/ 948560 w 948335"/>
              <a:gd name="connsiteY10" fmla="*/ 599045 h 733815"/>
              <a:gd name="connsiteX11" fmla="*/ 948560 w 948335"/>
              <a:gd name="connsiteY11" fmla="*/ 353981 h 733815"/>
              <a:gd name="connsiteX12" fmla="*/ 811823 w 948335"/>
              <a:gd name="connsiteY12" fmla="*/ 196963 h 733815"/>
              <a:gd name="connsiteX13" fmla="*/ 208777 w 948335"/>
              <a:gd name="connsiteY13" fmla="*/ 199800 h 733815"/>
              <a:gd name="connsiteX14" fmla="*/ 72849 w 948335"/>
              <a:gd name="connsiteY14" fmla="*/ 366560 h 733815"/>
              <a:gd name="connsiteX15" fmla="*/ 72849 w 948335"/>
              <a:gd name="connsiteY15" fmla="*/ 567022 h 733815"/>
              <a:gd name="connsiteX16" fmla="*/ 225 w 948335"/>
              <a:gd name="connsiteY16" fmla="*/ 651830 h 733815"/>
              <a:gd name="connsiteX17" fmla="*/ 225 w 948335"/>
              <a:gd name="connsiteY17" fmla="*/ 732932 h 733815"/>
              <a:gd name="connsiteX18" fmla="*/ 25376 w 948335"/>
              <a:gd name="connsiteY18" fmla="*/ 733742 h 733815"/>
              <a:gd name="connsiteX19" fmla="*/ 161297 w 948335"/>
              <a:gd name="connsiteY19" fmla="*/ 566989 h 733815"/>
              <a:gd name="connsiteX20" fmla="*/ 161297 w 948335"/>
              <a:gd name="connsiteY20" fmla="*/ 366527 h 733815"/>
              <a:gd name="connsiteX21" fmla="*/ 233520 w 948335"/>
              <a:gd name="connsiteY21" fmla="*/ 281732 h 733815"/>
              <a:gd name="connsiteX22" fmla="*/ 233520 w 948335"/>
              <a:gd name="connsiteY22" fmla="*/ 200209 h 733815"/>
              <a:gd name="connsiteX23" fmla="*/ 208777 w 948335"/>
              <a:gd name="connsiteY23" fmla="*/ 199800 h 733815"/>
              <a:gd name="connsiteX24" fmla="*/ 480210 w 948335"/>
              <a:gd name="connsiteY24" fmla="*/ 199800 h 733815"/>
              <a:gd name="connsiteX25" fmla="*/ 344283 w 948335"/>
              <a:gd name="connsiteY25" fmla="*/ 366560 h 733815"/>
              <a:gd name="connsiteX26" fmla="*/ 344283 w 948335"/>
              <a:gd name="connsiteY26" fmla="*/ 599045 h 733815"/>
              <a:gd name="connsiteX27" fmla="*/ 432731 w 948335"/>
              <a:gd name="connsiteY27" fmla="*/ 599045 h 733815"/>
              <a:gd name="connsiteX28" fmla="*/ 432731 w 948335"/>
              <a:gd name="connsiteY28" fmla="*/ 366527 h 733815"/>
              <a:gd name="connsiteX29" fmla="*/ 505362 w 948335"/>
              <a:gd name="connsiteY29" fmla="*/ 281732 h 733815"/>
              <a:gd name="connsiteX30" fmla="*/ 505362 w 948335"/>
              <a:gd name="connsiteY30" fmla="*/ 200209 h 733815"/>
              <a:gd name="connsiteX31" fmla="*/ 480210 w 948335"/>
              <a:gd name="connsiteY31" fmla="*/ 199800 h 733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48335" h="733815">
                <a:moveTo>
                  <a:pt x="619905" y="599045"/>
                </a:moveTo>
                <a:lnTo>
                  <a:pt x="708360" y="599045"/>
                </a:lnTo>
                <a:lnTo>
                  <a:pt x="708360" y="175"/>
                </a:lnTo>
                <a:lnTo>
                  <a:pt x="619905" y="175"/>
                </a:lnTo>
                <a:lnTo>
                  <a:pt x="619905" y="599045"/>
                </a:lnTo>
                <a:close/>
                <a:moveTo>
                  <a:pt x="811823" y="196963"/>
                </a:moveTo>
                <a:cubicBezTo>
                  <a:pt x="795196" y="196154"/>
                  <a:pt x="774500" y="196963"/>
                  <a:pt x="753805" y="199399"/>
                </a:cubicBezTo>
                <a:lnTo>
                  <a:pt x="753805" y="281323"/>
                </a:lnTo>
                <a:cubicBezTo>
                  <a:pt x="831702" y="281323"/>
                  <a:pt x="860105" y="292732"/>
                  <a:pt x="860105" y="364907"/>
                </a:cubicBezTo>
                <a:lnTo>
                  <a:pt x="860105" y="599045"/>
                </a:lnTo>
                <a:lnTo>
                  <a:pt x="948560" y="599045"/>
                </a:lnTo>
                <a:lnTo>
                  <a:pt x="948560" y="353981"/>
                </a:lnTo>
                <a:cubicBezTo>
                  <a:pt x="948560" y="263505"/>
                  <a:pt x="897033" y="200209"/>
                  <a:pt x="811823" y="196963"/>
                </a:cubicBezTo>
                <a:close/>
                <a:moveTo>
                  <a:pt x="208777" y="199800"/>
                </a:moveTo>
                <a:cubicBezTo>
                  <a:pt x="114634" y="204671"/>
                  <a:pt x="72849" y="267152"/>
                  <a:pt x="72849" y="366560"/>
                </a:cubicBezTo>
                <a:lnTo>
                  <a:pt x="72849" y="567022"/>
                </a:lnTo>
                <a:cubicBezTo>
                  <a:pt x="72849" y="625455"/>
                  <a:pt x="61073" y="650613"/>
                  <a:pt x="225" y="651830"/>
                </a:cubicBezTo>
                <a:lnTo>
                  <a:pt x="225" y="732932"/>
                </a:lnTo>
                <a:cubicBezTo>
                  <a:pt x="7525" y="734156"/>
                  <a:pt x="19288" y="734156"/>
                  <a:pt x="25376" y="733742"/>
                </a:cubicBezTo>
                <a:cubicBezTo>
                  <a:pt x="119907" y="728068"/>
                  <a:pt x="161297" y="665179"/>
                  <a:pt x="161297" y="566989"/>
                </a:cubicBezTo>
                <a:lnTo>
                  <a:pt x="161297" y="366527"/>
                </a:lnTo>
                <a:cubicBezTo>
                  <a:pt x="161297" y="307693"/>
                  <a:pt x="172257" y="282943"/>
                  <a:pt x="233520" y="281732"/>
                </a:cubicBezTo>
                <a:lnTo>
                  <a:pt x="233520" y="200209"/>
                </a:lnTo>
                <a:cubicBezTo>
                  <a:pt x="226622" y="199399"/>
                  <a:pt x="214859" y="199399"/>
                  <a:pt x="208777" y="199800"/>
                </a:cubicBezTo>
                <a:close/>
                <a:moveTo>
                  <a:pt x="480210" y="199800"/>
                </a:moveTo>
                <a:cubicBezTo>
                  <a:pt x="386483" y="204671"/>
                  <a:pt x="344283" y="267560"/>
                  <a:pt x="344283" y="366560"/>
                </a:cubicBezTo>
                <a:lnTo>
                  <a:pt x="344283" y="599045"/>
                </a:lnTo>
                <a:lnTo>
                  <a:pt x="432731" y="599045"/>
                </a:lnTo>
                <a:lnTo>
                  <a:pt x="432731" y="366527"/>
                </a:lnTo>
                <a:cubicBezTo>
                  <a:pt x="432731" y="308094"/>
                  <a:pt x="444507" y="282943"/>
                  <a:pt x="505362" y="281732"/>
                </a:cubicBezTo>
                <a:lnTo>
                  <a:pt x="505362" y="200209"/>
                </a:lnTo>
                <a:cubicBezTo>
                  <a:pt x="498055" y="199399"/>
                  <a:pt x="486292" y="199399"/>
                  <a:pt x="480210" y="199800"/>
                </a:cubicBezTo>
                <a:close/>
              </a:path>
            </a:pathLst>
          </a:custGeom>
          <a:solidFill>
            <a:schemeClr val="accent1"/>
          </a:solidFill>
          <a:ln w="6638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8669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49" r:id="rId2"/>
    <p:sldLayoutId id="2147483676" r:id="rId3"/>
    <p:sldLayoutId id="2147483687" r:id="rId4"/>
    <p:sldLayoutId id="2147483650" r:id="rId5"/>
    <p:sldLayoutId id="2147483651" r:id="rId6"/>
    <p:sldLayoutId id="2147483666" r:id="rId7"/>
    <p:sldLayoutId id="2147483686" r:id="rId8"/>
    <p:sldLayoutId id="2147483667" r:id="rId9"/>
    <p:sldLayoutId id="2147483664" r:id="rId10"/>
    <p:sldLayoutId id="2147483665" r:id="rId11"/>
    <p:sldLayoutId id="2147483661" r:id="rId12"/>
    <p:sldLayoutId id="2147483671" r:id="rId13"/>
    <p:sldLayoutId id="2147483672" r:id="rId14"/>
    <p:sldLayoutId id="2147483678" r:id="rId15"/>
    <p:sldLayoutId id="2147483673" r:id="rId16"/>
    <p:sldLayoutId id="2147483677" r:id="rId17"/>
    <p:sldLayoutId id="2147483683" r:id="rId18"/>
    <p:sldLayoutId id="2147483680" r:id="rId19"/>
    <p:sldLayoutId id="2147483684" r:id="rId20"/>
    <p:sldLayoutId id="2147483654" r:id="rId21"/>
    <p:sldLayoutId id="2147483655" r:id="rId22"/>
    <p:sldLayoutId id="2147483681" r:id="rId23"/>
    <p:sldLayoutId id="2147483682" r:id="rId24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200"/>
        </a:spcBef>
        <a:buFont typeface="Arial" panose="020B0604020202020204" pitchFamily="34" charset="0"/>
        <a:buNone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360000" algn="l" defTabSz="914400" rtl="0" eaLnBrk="1" latinLnBrk="0" hangingPunct="1">
        <a:lnSpc>
          <a:spcPct val="110000"/>
        </a:lnSpc>
        <a:spcBef>
          <a:spcPts val="1200"/>
        </a:spcBef>
        <a:spcAft>
          <a:spcPts val="0"/>
        </a:spcAft>
        <a:buClr>
          <a:schemeClr val="accent1"/>
        </a:buClr>
        <a:buFont typeface="SRH" panose="020B0503020204020204" pitchFamily="34" charset="0"/>
        <a:buChar char="—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720000" indent="-360000" algn="l" defTabSz="914400" rtl="0" eaLnBrk="1" latinLnBrk="0" hangingPunct="1">
        <a:lnSpc>
          <a:spcPct val="110000"/>
        </a:lnSpc>
        <a:spcBef>
          <a:spcPts val="300"/>
        </a:spcBef>
        <a:buClr>
          <a:schemeClr val="accent1"/>
        </a:buClr>
        <a:buFont typeface="SRH" panose="020B0503020204020204" pitchFamily="34" charset="0"/>
        <a:buChar char="—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080000" indent="-360000" algn="l" defTabSz="914400" rtl="0" eaLnBrk="1" latinLnBrk="0" hangingPunct="1">
        <a:lnSpc>
          <a:spcPct val="110000"/>
        </a:lnSpc>
        <a:spcBef>
          <a:spcPts val="300"/>
        </a:spcBef>
        <a:buClr>
          <a:schemeClr val="accent1"/>
        </a:buClr>
        <a:buFont typeface="SRH Text" panose="020B0503020204020204" pitchFamily="34" charset="0"/>
        <a:buChar char="—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2400"/>
        </a:spcBef>
        <a:buFont typeface="SRH" panose="020B0503020204020204" pitchFamily="34" charset="0"/>
        <a:buNone/>
        <a:defRPr sz="2000" b="1" kern="1200">
          <a:solidFill>
            <a:schemeClr val="accent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0000"/>
        </a:lnSpc>
        <a:spcBef>
          <a:spcPts val="120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+mj-lt"/>
          <a:ea typeface="+mn-ea"/>
          <a:cs typeface="+mn-cs"/>
        </a:defRPr>
      </a:lvl6pPr>
      <a:lvl7pPr marL="0" indent="0" algn="l" defTabSz="914400" rtl="0" eaLnBrk="1" latinLnBrk="0" hangingPunct="1">
        <a:lnSpc>
          <a:spcPct val="98000"/>
        </a:lnSpc>
        <a:spcBef>
          <a:spcPts val="1200"/>
        </a:spcBef>
        <a:buFont typeface="Arial" panose="020B0604020202020204" pitchFamily="34" charset="0"/>
        <a:buNone/>
        <a:defRPr sz="2400" b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98000"/>
        </a:lnSpc>
        <a:spcBef>
          <a:spcPts val="1200"/>
        </a:spcBef>
        <a:buFont typeface="Arial" panose="020B0604020202020204" pitchFamily="34" charset="0"/>
        <a:buNone/>
        <a:defRPr sz="4800" b="1" kern="1200">
          <a:solidFill>
            <a:schemeClr val="accent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98000"/>
        </a:lnSpc>
        <a:spcBef>
          <a:spcPts val="120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26" userDrawn="1">
          <p15:clr>
            <a:srgbClr val="F26B43"/>
          </p15:clr>
        </p15:guide>
        <p15:guide id="4" pos="7453" userDrawn="1">
          <p15:clr>
            <a:srgbClr val="F26B43"/>
          </p15:clr>
        </p15:guide>
        <p15:guide id="5" orient="horz" userDrawn="1">
          <p15:clr>
            <a:srgbClr val="F26B43"/>
          </p15:clr>
        </p15:guide>
        <p15:guide id="6" orient="horz" pos="4320" userDrawn="1">
          <p15:clr>
            <a:srgbClr val="F26B43"/>
          </p15:clr>
        </p15:guide>
        <p15:guide id="7" orient="horz" pos="1088" userDrawn="1">
          <p15:clr>
            <a:srgbClr val="F26B43"/>
          </p15:clr>
        </p15:guide>
        <p15:guide id="8" orient="horz" pos="3753" userDrawn="1">
          <p15:clr>
            <a:srgbClr val="F26B43"/>
          </p15:clr>
        </p15:guide>
        <p15:guide id="9" orient="horz" pos="690" userDrawn="1">
          <p15:clr>
            <a:srgbClr val="F26B43"/>
          </p15:clr>
        </p15:guide>
        <p15:guide id="10" pos="599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esetze-im-internet.de/versmedv/BJNR241200008.html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h.de/" TargetMode="External"/><Relationship Id="rId2" Type="http://schemas.openxmlformats.org/officeDocument/2006/relationships/hyperlink" Target="http://www.ifd-bw.de/" TargetMode="External"/><Relationship Id="rId1" Type="http://schemas.openxmlformats.org/officeDocument/2006/relationships/slideLayout" Target="../slideLayouts/slideLayout21.xml"/><Relationship Id="rId4" Type="http://schemas.openxmlformats.org/officeDocument/2006/relationships/hyperlink" Target="http://www.talentplus.de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eutsche-rentenversicherung.de/DRV/DE/Rente/Allgemeine-Informationen/Rentenarten-und-Leistungen/Altersrente-fuer-schwerbehinderte-Menschen/Altersrente_fuer_schwerbehinderte_Menschen.html" TargetMode="Externa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bf-da.de/leistungen/euroschluesse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beitsagentur.de/menschen-mit-behinderungen/spezielle-hilfe-und-unterstuetzung/gleichstellu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infach-teilhaben.de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utsche-rentenversicherung.de/" TargetMode="External"/><Relationship Id="rId2" Type="http://schemas.openxmlformats.org/officeDocument/2006/relationships/hyperlink" Target="https://www.deutsche-rentenversicherung.de/SharedDocs/Formulare/DE/_pdf/G0160.html" TargetMode="Externa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eutsche-rentenversicherung.de/DRV/DE/Reha/Medizinische-Reha/Onkologische-Reha/onkologische-reha_node.html" TargetMode="Externa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utsche-rentenversicherung.de/SharedDocs/Formulare/DE/_pdf/G0512.htm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5" Type="http://schemas.openxmlformats.org/officeDocument/2006/relationships/hyperlink" Target="http://www.deutsche-rentenversicherung.de/" TargetMode="External"/><Relationship Id="rId4" Type="http://schemas.openxmlformats.org/officeDocument/2006/relationships/hyperlink" Target="https://www.deutsche-rentenversicherung.de/SharedDocs/Formulare/DE/_pdf/G0513.html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rbeitsagentur.de/vor-ort/mannheim/verhalten-bei-aussteuerung" TargetMode="Externa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rbeitsagentur.de/menschen-mit-behinderungen/spezielle-hilfe-und-unterstuetzung/gleichstellung" TargetMode="External"/><Relationship Id="rId3" Type="http://schemas.openxmlformats.org/officeDocument/2006/relationships/hyperlink" Target="http://www.deutsche-rentenversicherung.de/" TargetMode="External"/><Relationship Id="rId7" Type="http://schemas.openxmlformats.org/officeDocument/2006/relationships/hyperlink" Target="https://www.einfach-teilhaben.de/" TargetMode="External"/><Relationship Id="rId2" Type="http://schemas.openxmlformats.org/officeDocument/2006/relationships/hyperlink" Target="http://www.betanet.de/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talentplus.de/" TargetMode="External"/><Relationship Id="rId5" Type="http://schemas.openxmlformats.org/officeDocument/2006/relationships/hyperlink" Target="http://www.ifd-bw.de/" TargetMode="External"/><Relationship Id="rId4" Type="http://schemas.openxmlformats.org/officeDocument/2006/relationships/hyperlink" Target="http://www.bih.de/" TargetMode="External"/><Relationship Id="rId9" Type="http://schemas.openxmlformats.org/officeDocument/2006/relationships/hyperlink" Target="https://www.arbeitsagentur.de/vor-ort/mannheim/verhalten-bei-aussteuerung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platzhalter 16"/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</p:spPr>
      </p:pic>
      <p:sp>
        <p:nvSpPr>
          <p:cNvPr id="15" name="Teil des Logos">
            <a:extLst>
              <a:ext uri="{FF2B5EF4-FFF2-40B4-BE49-F238E27FC236}">
                <a16:creationId xmlns:a16="http://schemas.microsoft.com/office/drawing/2014/main" id="{1950664E-5BF7-4ECC-BB17-B540C15FA3FA}"/>
              </a:ext>
            </a:extLst>
          </p:cNvPr>
          <p:cNvSpPr>
            <a:spLocks/>
          </p:cNvSpPr>
          <p:nvPr/>
        </p:nvSpPr>
        <p:spPr>
          <a:xfrm>
            <a:off x="0" y="1929487"/>
            <a:ext cx="6239665" cy="4928513"/>
          </a:xfrm>
          <a:custGeom>
            <a:avLst/>
            <a:gdLst>
              <a:gd name="connsiteX0" fmla="*/ 343733 w 6239665"/>
              <a:gd name="connsiteY0" fmla="*/ 1 h 4928513"/>
              <a:gd name="connsiteX1" fmla="*/ 363365 w 6239665"/>
              <a:gd name="connsiteY1" fmla="*/ 454 h 4928513"/>
              <a:gd name="connsiteX2" fmla="*/ 391501 w 6239665"/>
              <a:gd name="connsiteY2" fmla="*/ 1 h 4928513"/>
              <a:gd name="connsiteX3" fmla="*/ 913851 w 6239665"/>
              <a:gd name="connsiteY3" fmla="*/ 12035 h 4928513"/>
              <a:gd name="connsiteX4" fmla="*/ 6190318 w 6239665"/>
              <a:gd name="connsiteY4" fmla="*/ 4641670 h 4928513"/>
              <a:gd name="connsiteX5" fmla="*/ 6239665 w 6239665"/>
              <a:gd name="connsiteY5" fmla="*/ 4928513 h 4928513"/>
              <a:gd name="connsiteX6" fmla="*/ 2549806 w 6239665"/>
              <a:gd name="connsiteY6" fmla="*/ 4928513 h 4928513"/>
              <a:gd name="connsiteX7" fmla="*/ 2495430 w 6239665"/>
              <a:gd name="connsiteY7" fmla="*/ 4786236 h 4928513"/>
              <a:gd name="connsiteX8" fmla="*/ 45385 w 6239665"/>
              <a:gd name="connsiteY8" fmla="*/ 3413227 h 4928513"/>
              <a:gd name="connsiteX9" fmla="*/ 0 w 6239665"/>
              <a:gd name="connsiteY9" fmla="*/ 3409750 h 4928513"/>
              <a:gd name="connsiteX10" fmla="*/ 0 w 6239665"/>
              <a:gd name="connsiteY10" fmla="*/ 5528 h 4928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39665" h="4928513">
                <a:moveTo>
                  <a:pt x="343733" y="1"/>
                </a:moveTo>
                <a:lnTo>
                  <a:pt x="363365" y="454"/>
                </a:lnTo>
                <a:lnTo>
                  <a:pt x="391501" y="1"/>
                </a:lnTo>
                <a:cubicBezTo>
                  <a:pt x="574027" y="-6"/>
                  <a:pt x="748982" y="4008"/>
                  <a:pt x="913851" y="12035"/>
                </a:cubicBezTo>
                <a:cubicBezTo>
                  <a:pt x="3765486" y="120637"/>
                  <a:pt x="5666021" y="1924912"/>
                  <a:pt x="6190318" y="4641670"/>
                </a:cubicBezTo>
                <a:lnTo>
                  <a:pt x="6239665" y="4928513"/>
                </a:lnTo>
                <a:lnTo>
                  <a:pt x="2549806" y="4928513"/>
                </a:lnTo>
                <a:lnTo>
                  <a:pt x="2495430" y="4786236"/>
                </a:lnTo>
                <a:cubicBezTo>
                  <a:pt x="2118161" y="3890405"/>
                  <a:pt x="1345158" y="3534960"/>
                  <a:pt x="45385" y="3413227"/>
                </a:cubicBezTo>
                <a:lnTo>
                  <a:pt x="0" y="3409750"/>
                </a:lnTo>
                <a:lnTo>
                  <a:pt x="0" y="5528"/>
                </a:lnTo>
                <a:close/>
              </a:path>
            </a:pathLst>
          </a:custGeom>
          <a:solidFill>
            <a:schemeClr val="accent1">
              <a:alpha val="41000"/>
            </a:schemeClr>
          </a:solidFill>
          <a:ln w="80179" cap="flat">
            <a:noFill/>
            <a:prstDash val="solid"/>
            <a:round/>
          </a:ln>
        </p:spPr>
        <p:txBody>
          <a:bodyPr lIns="90979" tIns="45489" rIns="90979" bIns="45489" rtlCol="0" anchor="ctr"/>
          <a:lstStyle/>
          <a:p>
            <a:endParaRPr lang="de-DE"/>
          </a:p>
        </p:txBody>
      </p:sp>
      <p:sp>
        <p:nvSpPr>
          <p:cNvPr id="6" name="Untertitel 5">
            <a:extLst>
              <a:ext uri="{FF2B5EF4-FFF2-40B4-BE49-F238E27FC236}">
                <a16:creationId xmlns:a16="http://schemas.microsoft.com/office/drawing/2014/main" id="{266A0384-1D0E-454B-B1BD-4F26372F09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Ein Vortrag der Sozialberatung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0DFF941-F135-4041-9981-7FB6B275E0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de-DE" dirty="0"/>
            </a:br>
            <a:r>
              <a:rPr lang="de-DE" dirty="0"/>
              <a:t>Sozialrechtliche Fragen</a:t>
            </a:r>
            <a:br>
              <a:rPr lang="de-DE" dirty="0"/>
            </a:br>
            <a:r>
              <a:rPr lang="de-DE" dirty="0"/>
              <a:t>in der Onkologie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DAC4097-BDFD-4726-B03D-859E144A1A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Leidenschaft </a:t>
            </a:r>
            <a:br>
              <a:rPr lang="de-DE" dirty="0"/>
            </a:br>
            <a:r>
              <a:rPr lang="de-DE" dirty="0"/>
              <a:t>fürs Leben.</a:t>
            </a:r>
          </a:p>
        </p:txBody>
      </p:sp>
      <p:sp>
        <p:nvSpPr>
          <p:cNvPr id="2" name="Holding/Dienstleistung" hidden="1">
            <a:extLst>
              <a:ext uri="{FF2B5EF4-FFF2-40B4-BE49-F238E27FC236}">
                <a16:creationId xmlns:a16="http://schemas.microsoft.com/office/drawing/2014/main" id="{906E4255-0D11-457E-970B-D4648785656E}"/>
              </a:ext>
            </a:extLst>
          </p:cNvPr>
          <p:cNvSpPr/>
          <p:nvPr/>
        </p:nvSpPr>
        <p:spPr>
          <a:xfrm>
            <a:off x="628506" y="457200"/>
            <a:ext cx="948335" cy="733815"/>
          </a:xfrm>
          <a:custGeom>
            <a:avLst/>
            <a:gdLst>
              <a:gd name="connsiteX0" fmla="*/ 619905 w 948335"/>
              <a:gd name="connsiteY0" fmla="*/ 599045 h 733815"/>
              <a:gd name="connsiteX1" fmla="*/ 708360 w 948335"/>
              <a:gd name="connsiteY1" fmla="*/ 599045 h 733815"/>
              <a:gd name="connsiteX2" fmla="*/ 708360 w 948335"/>
              <a:gd name="connsiteY2" fmla="*/ 175 h 733815"/>
              <a:gd name="connsiteX3" fmla="*/ 619905 w 948335"/>
              <a:gd name="connsiteY3" fmla="*/ 175 h 733815"/>
              <a:gd name="connsiteX4" fmla="*/ 619905 w 948335"/>
              <a:gd name="connsiteY4" fmla="*/ 599045 h 733815"/>
              <a:gd name="connsiteX5" fmla="*/ 811823 w 948335"/>
              <a:gd name="connsiteY5" fmla="*/ 196963 h 733815"/>
              <a:gd name="connsiteX6" fmla="*/ 753805 w 948335"/>
              <a:gd name="connsiteY6" fmla="*/ 199399 h 733815"/>
              <a:gd name="connsiteX7" fmla="*/ 753805 w 948335"/>
              <a:gd name="connsiteY7" fmla="*/ 281323 h 733815"/>
              <a:gd name="connsiteX8" fmla="*/ 860105 w 948335"/>
              <a:gd name="connsiteY8" fmla="*/ 364907 h 733815"/>
              <a:gd name="connsiteX9" fmla="*/ 860105 w 948335"/>
              <a:gd name="connsiteY9" fmla="*/ 599045 h 733815"/>
              <a:gd name="connsiteX10" fmla="*/ 948560 w 948335"/>
              <a:gd name="connsiteY10" fmla="*/ 599045 h 733815"/>
              <a:gd name="connsiteX11" fmla="*/ 948560 w 948335"/>
              <a:gd name="connsiteY11" fmla="*/ 353981 h 733815"/>
              <a:gd name="connsiteX12" fmla="*/ 811823 w 948335"/>
              <a:gd name="connsiteY12" fmla="*/ 196963 h 733815"/>
              <a:gd name="connsiteX13" fmla="*/ 208777 w 948335"/>
              <a:gd name="connsiteY13" fmla="*/ 199800 h 733815"/>
              <a:gd name="connsiteX14" fmla="*/ 72849 w 948335"/>
              <a:gd name="connsiteY14" fmla="*/ 366560 h 733815"/>
              <a:gd name="connsiteX15" fmla="*/ 72849 w 948335"/>
              <a:gd name="connsiteY15" fmla="*/ 567022 h 733815"/>
              <a:gd name="connsiteX16" fmla="*/ 225 w 948335"/>
              <a:gd name="connsiteY16" fmla="*/ 651830 h 733815"/>
              <a:gd name="connsiteX17" fmla="*/ 225 w 948335"/>
              <a:gd name="connsiteY17" fmla="*/ 732932 h 733815"/>
              <a:gd name="connsiteX18" fmla="*/ 25376 w 948335"/>
              <a:gd name="connsiteY18" fmla="*/ 733742 h 733815"/>
              <a:gd name="connsiteX19" fmla="*/ 161297 w 948335"/>
              <a:gd name="connsiteY19" fmla="*/ 566989 h 733815"/>
              <a:gd name="connsiteX20" fmla="*/ 161297 w 948335"/>
              <a:gd name="connsiteY20" fmla="*/ 366527 h 733815"/>
              <a:gd name="connsiteX21" fmla="*/ 233520 w 948335"/>
              <a:gd name="connsiteY21" fmla="*/ 281732 h 733815"/>
              <a:gd name="connsiteX22" fmla="*/ 233520 w 948335"/>
              <a:gd name="connsiteY22" fmla="*/ 200209 h 733815"/>
              <a:gd name="connsiteX23" fmla="*/ 208777 w 948335"/>
              <a:gd name="connsiteY23" fmla="*/ 199800 h 733815"/>
              <a:gd name="connsiteX24" fmla="*/ 480210 w 948335"/>
              <a:gd name="connsiteY24" fmla="*/ 199800 h 733815"/>
              <a:gd name="connsiteX25" fmla="*/ 344283 w 948335"/>
              <a:gd name="connsiteY25" fmla="*/ 366560 h 733815"/>
              <a:gd name="connsiteX26" fmla="*/ 344283 w 948335"/>
              <a:gd name="connsiteY26" fmla="*/ 599045 h 733815"/>
              <a:gd name="connsiteX27" fmla="*/ 432731 w 948335"/>
              <a:gd name="connsiteY27" fmla="*/ 599045 h 733815"/>
              <a:gd name="connsiteX28" fmla="*/ 432731 w 948335"/>
              <a:gd name="connsiteY28" fmla="*/ 366527 h 733815"/>
              <a:gd name="connsiteX29" fmla="*/ 505362 w 948335"/>
              <a:gd name="connsiteY29" fmla="*/ 281732 h 733815"/>
              <a:gd name="connsiteX30" fmla="*/ 505362 w 948335"/>
              <a:gd name="connsiteY30" fmla="*/ 200209 h 733815"/>
              <a:gd name="connsiteX31" fmla="*/ 480210 w 948335"/>
              <a:gd name="connsiteY31" fmla="*/ 199800 h 733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48335" h="733815">
                <a:moveTo>
                  <a:pt x="619905" y="599045"/>
                </a:moveTo>
                <a:lnTo>
                  <a:pt x="708360" y="599045"/>
                </a:lnTo>
                <a:lnTo>
                  <a:pt x="708360" y="175"/>
                </a:lnTo>
                <a:lnTo>
                  <a:pt x="619905" y="175"/>
                </a:lnTo>
                <a:lnTo>
                  <a:pt x="619905" y="599045"/>
                </a:lnTo>
                <a:close/>
                <a:moveTo>
                  <a:pt x="811823" y="196963"/>
                </a:moveTo>
                <a:cubicBezTo>
                  <a:pt x="795196" y="196154"/>
                  <a:pt x="774500" y="196963"/>
                  <a:pt x="753805" y="199399"/>
                </a:cubicBezTo>
                <a:lnTo>
                  <a:pt x="753805" y="281323"/>
                </a:lnTo>
                <a:cubicBezTo>
                  <a:pt x="831702" y="281323"/>
                  <a:pt x="860105" y="292732"/>
                  <a:pt x="860105" y="364907"/>
                </a:cubicBezTo>
                <a:lnTo>
                  <a:pt x="860105" y="599045"/>
                </a:lnTo>
                <a:lnTo>
                  <a:pt x="948560" y="599045"/>
                </a:lnTo>
                <a:lnTo>
                  <a:pt x="948560" y="353981"/>
                </a:lnTo>
                <a:cubicBezTo>
                  <a:pt x="948560" y="263505"/>
                  <a:pt x="897033" y="200209"/>
                  <a:pt x="811823" y="196963"/>
                </a:cubicBezTo>
                <a:close/>
                <a:moveTo>
                  <a:pt x="208777" y="199800"/>
                </a:moveTo>
                <a:cubicBezTo>
                  <a:pt x="114634" y="204671"/>
                  <a:pt x="72849" y="267152"/>
                  <a:pt x="72849" y="366560"/>
                </a:cubicBezTo>
                <a:lnTo>
                  <a:pt x="72849" y="567022"/>
                </a:lnTo>
                <a:cubicBezTo>
                  <a:pt x="72849" y="625455"/>
                  <a:pt x="61073" y="650613"/>
                  <a:pt x="225" y="651830"/>
                </a:cubicBezTo>
                <a:lnTo>
                  <a:pt x="225" y="732932"/>
                </a:lnTo>
                <a:cubicBezTo>
                  <a:pt x="7525" y="734156"/>
                  <a:pt x="19288" y="734156"/>
                  <a:pt x="25376" y="733742"/>
                </a:cubicBezTo>
                <a:cubicBezTo>
                  <a:pt x="119907" y="728068"/>
                  <a:pt x="161297" y="665179"/>
                  <a:pt x="161297" y="566989"/>
                </a:cubicBezTo>
                <a:lnTo>
                  <a:pt x="161297" y="366527"/>
                </a:lnTo>
                <a:cubicBezTo>
                  <a:pt x="161297" y="307693"/>
                  <a:pt x="172257" y="282943"/>
                  <a:pt x="233520" y="281732"/>
                </a:cubicBezTo>
                <a:lnTo>
                  <a:pt x="233520" y="200209"/>
                </a:lnTo>
                <a:cubicBezTo>
                  <a:pt x="226622" y="199399"/>
                  <a:pt x="214859" y="199399"/>
                  <a:pt x="208777" y="199800"/>
                </a:cubicBezTo>
                <a:close/>
                <a:moveTo>
                  <a:pt x="480210" y="199800"/>
                </a:moveTo>
                <a:cubicBezTo>
                  <a:pt x="386483" y="204671"/>
                  <a:pt x="344283" y="267560"/>
                  <a:pt x="344283" y="366560"/>
                </a:cubicBezTo>
                <a:lnTo>
                  <a:pt x="344283" y="599045"/>
                </a:lnTo>
                <a:lnTo>
                  <a:pt x="432731" y="599045"/>
                </a:lnTo>
                <a:lnTo>
                  <a:pt x="432731" y="366527"/>
                </a:lnTo>
                <a:cubicBezTo>
                  <a:pt x="432731" y="308094"/>
                  <a:pt x="444507" y="282943"/>
                  <a:pt x="505362" y="281732"/>
                </a:cubicBezTo>
                <a:lnTo>
                  <a:pt x="505362" y="200209"/>
                </a:lnTo>
                <a:cubicBezTo>
                  <a:pt x="498055" y="199399"/>
                  <a:pt x="486292" y="199399"/>
                  <a:pt x="480210" y="199800"/>
                </a:cubicBezTo>
                <a:close/>
              </a:path>
            </a:pathLst>
          </a:custGeom>
          <a:solidFill>
            <a:srgbClr val="AAA39D"/>
          </a:solidFill>
          <a:ln w="6638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3" name="Gesundheit" hidden="1">
            <a:extLst>
              <a:ext uri="{FF2B5EF4-FFF2-40B4-BE49-F238E27FC236}">
                <a16:creationId xmlns:a16="http://schemas.microsoft.com/office/drawing/2014/main" id="{B18F35FD-E92D-4569-B738-46AAB670FC14}"/>
              </a:ext>
            </a:extLst>
          </p:cNvPr>
          <p:cNvSpPr/>
          <p:nvPr/>
        </p:nvSpPr>
        <p:spPr>
          <a:xfrm>
            <a:off x="628506" y="457200"/>
            <a:ext cx="948335" cy="733815"/>
          </a:xfrm>
          <a:custGeom>
            <a:avLst/>
            <a:gdLst>
              <a:gd name="connsiteX0" fmla="*/ 619905 w 948335"/>
              <a:gd name="connsiteY0" fmla="*/ 599045 h 733815"/>
              <a:gd name="connsiteX1" fmla="*/ 708360 w 948335"/>
              <a:gd name="connsiteY1" fmla="*/ 599045 h 733815"/>
              <a:gd name="connsiteX2" fmla="*/ 708360 w 948335"/>
              <a:gd name="connsiteY2" fmla="*/ 175 h 733815"/>
              <a:gd name="connsiteX3" fmla="*/ 619905 w 948335"/>
              <a:gd name="connsiteY3" fmla="*/ 175 h 733815"/>
              <a:gd name="connsiteX4" fmla="*/ 619905 w 948335"/>
              <a:gd name="connsiteY4" fmla="*/ 599045 h 733815"/>
              <a:gd name="connsiteX5" fmla="*/ 811823 w 948335"/>
              <a:gd name="connsiteY5" fmla="*/ 196963 h 733815"/>
              <a:gd name="connsiteX6" fmla="*/ 753805 w 948335"/>
              <a:gd name="connsiteY6" fmla="*/ 199399 h 733815"/>
              <a:gd name="connsiteX7" fmla="*/ 753805 w 948335"/>
              <a:gd name="connsiteY7" fmla="*/ 281323 h 733815"/>
              <a:gd name="connsiteX8" fmla="*/ 860105 w 948335"/>
              <a:gd name="connsiteY8" fmla="*/ 364907 h 733815"/>
              <a:gd name="connsiteX9" fmla="*/ 860105 w 948335"/>
              <a:gd name="connsiteY9" fmla="*/ 599045 h 733815"/>
              <a:gd name="connsiteX10" fmla="*/ 948560 w 948335"/>
              <a:gd name="connsiteY10" fmla="*/ 599045 h 733815"/>
              <a:gd name="connsiteX11" fmla="*/ 948560 w 948335"/>
              <a:gd name="connsiteY11" fmla="*/ 353981 h 733815"/>
              <a:gd name="connsiteX12" fmla="*/ 811823 w 948335"/>
              <a:gd name="connsiteY12" fmla="*/ 196963 h 733815"/>
              <a:gd name="connsiteX13" fmla="*/ 208777 w 948335"/>
              <a:gd name="connsiteY13" fmla="*/ 199800 h 733815"/>
              <a:gd name="connsiteX14" fmla="*/ 72849 w 948335"/>
              <a:gd name="connsiteY14" fmla="*/ 366560 h 733815"/>
              <a:gd name="connsiteX15" fmla="*/ 72849 w 948335"/>
              <a:gd name="connsiteY15" fmla="*/ 567022 h 733815"/>
              <a:gd name="connsiteX16" fmla="*/ 225 w 948335"/>
              <a:gd name="connsiteY16" fmla="*/ 651830 h 733815"/>
              <a:gd name="connsiteX17" fmla="*/ 225 w 948335"/>
              <a:gd name="connsiteY17" fmla="*/ 732932 h 733815"/>
              <a:gd name="connsiteX18" fmla="*/ 25376 w 948335"/>
              <a:gd name="connsiteY18" fmla="*/ 733742 h 733815"/>
              <a:gd name="connsiteX19" fmla="*/ 161297 w 948335"/>
              <a:gd name="connsiteY19" fmla="*/ 566989 h 733815"/>
              <a:gd name="connsiteX20" fmla="*/ 161297 w 948335"/>
              <a:gd name="connsiteY20" fmla="*/ 366527 h 733815"/>
              <a:gd name="connsiteX21" fmla="*/ 233520 w 948335"/>
              <a:gd name="connsiteY21" fmla="*/ 281732 h 733815"/>
              <a:gd name="connsiteX22" fmla="*/ 233520 w 948335"/>
              <a:gd name="connsiteY22" fmla="*/ 200209 h 733815"/>
              <a:gd name="connsiteX23" fmla="*/ 208777 w 948335"/>
              <a:gd name="connsiteY23" fmla="*/ 199800 h 733815"/>
              <a:gd name="connsiteX24" fmla="*/ 480210 w 948335"/>
              <a:gd name="connsiteY24" fmla="*/ 199800 h 733815"/>
              <a:gd name="connsiteX25" fmla="*/ 344283 w 948335"/>
              <a:gd name="connsiteY25" fmla="*/ 366560 h 733815"/>
              <a:gd name="connsiteX26" fmla="*/ 344283 w 948335"/>
              <a:gd name="connsiteY26" fmla="*/ 599045 h 733815"/>
              <a:gd name="connsiteX27" fmla="*/ 432731 w 948335"/>
              <a:gd name="connsiteY27" fmla="*/ 599045 h 733815"/>
              <a:gd name="connsiteX28" fmla="*/ 432731 w 948335"/>
              <a:gd name="connsiteY28" fmla="*/ 366527 h 733815"/>
              <a:gd name="connsiteX29" fmla="*/ 505362 w 948335"/>
              <a:gd name="connsiteY29" fmla="*/ 281732 h 733815"/>
              <a:gd name="connsiteX30" fmla="*/ 505362 w 948335"/>
              <a:gd name="connsiteY30" fmla="*/ 200209 h 733815"/>
              <a:gd name="connsiteX31" fmla="*/ 480210 w 948335"/>
              <a:gd name="connsiteY31" fmla="*/ 199800 h 733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48335" h="733815">
                <a:moveTo>
                  <a:pt x="619905" y="599045"/>
                </a:moveTo>
                <a:lnTo>
                  <a:pt x="708360" y="599045"/>
                </a:lnTo>
                <a:lnTo>
                  <a:pt x="708360" y="175"/>
                </a:lnTo>
                <a:lnTo>
                  <a:pt x="619905" y="175"/>
                </a:lnTo>
                <a:lnTo>
                  <a:pt x="619905" y="599045"/>
                </a:lnTo>
                <a:close/>
                <a:moveTo>
                  <a:pt x="811823" y="196963"/>
                </a:moveTo>
                <a:cubicBezTo>
                  <a:pt x="795196" y="196154"/>
                  <a:pt x="774500" y="196963"/>
                  <a:pt x="753805" y="199399"/>
                </a:cubicBezTo>
                <a:lnTo>
                  <a:pt x="753805" y="281323"/>
                </a:lnTo>
                <a:cubicBezTo>
                  <a:pt x="831702" y="281323"/>
                  <a:pt x="860105" y="292732"/>
                  <a:pt x="860105" y="364907"/>
                </a:cubicBezTo>
                <a:lnTo>
                  <a:pt x="860105" y="599045"/>
                </a:lnTo>
                <a:lnTo>
                  <a:pt x="948560" y="599045"/>
                </a:lnTo>
                <a:lnTo>
                  <a:pt x="948560" y="353981"/>
                </a:lnTo>
                <a:cubicBezTo>
                  <a:pt x="948560" y="263505"/>
                  <a:pt x="897033" y="200209"/>
                  <a:pt x="811823" y="196963"/>
                </a:cubicBezTo>
                <a:close/>
                <a:moveTo>
                  <a:pt x="208777" y="199800"/>
                </a:moveTo>
                <a:cubicBezTo>
                  <a:pt x="114634" y="204671"/>
                  <a:pt x="72849" y="267152"/>
                  <a:pt x="72849" y="366560"/>
                </a:cubicBezTo>
                <a:lnTo>
                  <a:pt x="72849" y="567022"/>
                </a:lnTo>
                <a:cubicBezTo>
                  <a:pt x="72849" y="625455"/>
                  <a:pt x="61073" y="650613"/>
                  <a:pt x="225" y="651830"/>
                </a:cubicBezTo>
                <a:lnTo>
                  <a:pt x="225" y="732932"/>
                </a:lnTo>
                <a:cubicBezTo>
                  <a:pt x="7525" y="734156"/>
                  <a:pt x="19288" y="734156"/>
                  <a:pt x="25376" y="733742"/>
                </a:cubicBezTo>
                <a:cubicBezTo>
                  <a:pt x="119907" y="728068"/>
                  <a:pt x="161297" y="665179"/>
                  <a:pt x="161297" y="566989"/>
                </a:cubicBezTo>
                <a:lnTo>
                  <a:pt x="161297" y="366527"/>
                </a:lnTo>
                <a:cubicBezTo>
                  <a:pt x="161297" y="307693"/>
                  <a:pt x="172257" y="282943"/>
                  <a:pt x="233520" y="281732"/>
                </a:cubicBezTo>
                <a:lnTo>
                  <a:pt x="233520" y="200209"/>
                </a:lnTo>
                <a:cubicBezTo>
                  <a:pt x="226622" y="199399"/>
                  <a:pt x="214859" y="199399"/>
                  <a:pt x="208777" y="199800"/>
                </a:cubicBezTo>
                <a:close/>
                <a:moveTo>
                  <a:pt x="480210" y="199800"/>
                </a:moveTo>
                <a:cubicBezTo>
                  <a:pt x="386483" y="204671"/>
                  <a:pt x="344283" y="267560"/>
                  <a:pt x="344283" y="366560"/>
                </a:cubicBezTo>
                <a:lnTo>
                  <a:pt x="344283" y="599045"/>
                </a:lnTo>
                <a:lnTo>
                  <a:pt x="432731" y="599045"/>
                </a:lnTo>
                <a:lnTo>
                  <a:pt x="432731" y="366527"/>
                </a:lnTo>
                <a:cubicBezTo>
                  <a:pt x="432731" y="308094"/>
                  <a:pt x="444507" y="282943"/>
                  <a:pt x="505362" y="281732"/>
                </a:cubicBezTo>
                <a:lnTo>
                  <a:pt x="505362" y="200209"/>
                </a:lnTo>
                <a:cubicBezTo>
                  <a:pt x="498055" y="199399"/>
                  <a:pt x="486292" y="199399"/>
                  <a:pt x="480210" y="199800"/>
                </a:cubicBezTo>
                <a:close/>
              </a:path>
            </a:pathLst>
          </a:custGeom>
          <a:solidFill>
            <a:srgbClr val="0067A0"/>
          </a:solidFill>
          <a:ln w="6638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9" name="Bildung" hidden="1">
            <a:extLst>
              <a:ext uri="{FF2B5EF4-FFF2-40B4-BE49-F238E27FC236}">
                <a16:creationId xmlns:a16="http://schemas.microsoft.com/office/drawing/2014/main" id="{28B87103-C2D1-42E7-9441-CD911661A1C3}"/>
              </a:ext>
            </a:extLst>
          </p:cNvPr>
          <p:cNvSpPr/>
          <p:nvPr/>
        </p:nvSpPr>
        <p:spPr>
          <a:xfrm>
            <a:off x="628506" y="457200"/>
            <a:ext cx="948335" cy="733815"/>
          </a:xfrm>
          <a:custGeom>
            <a:avLst/>
            <a:gdLst>
              <a:gd name="connsiteX0" fmla="*/ 619905 w 948335"/>
              <a:gd name="connsiteY0" fmla="*/ 599045 h 733815"/>
              <a:gd name="connsiteX1" fmla="*/ 708360 w 948335"/>
              <a:gd name="connsiteY1" fmla="*/ 599045 h 733815"/>
              <a:gd name="connsiteX2" fmla="*/ 708360 w 948335"/>
              <a:gd name="connsiteY2" fmla="*/ 175 h 733815"/>
              <a:gd name="connsiteX3" fmla="*/ 619905 w 948335"/>
              <a:gd name="connsiteY3" fmla="*/ 175 h 733815"/>
              <a:gd name="connsiteX4" fmla="*/ 619905 w 948335"/>
              <a:gd name="connsiteY4" fmla="*/ 599045 h 733815"/>
              <a:gd name="connsiteX5" fmla="*/ 811823 w 948335"/>
              <a:gd name="connsiteY5" fmla="*/ 196963 h 733815"/>
              <a:gd name="connsiteX6" fmla="*/ 753805 w 948335"/>
              <a:gd name="connsiteY6" fmla="*/ 199399 h 733815"/>
              <a:gd name="connsiteX7" fmla="*/ 753805 w 948335"/>
              <a:gd name="connsiteY7" fmla="*/ 281323 h 733815"/>
              <a:gd name="connsiteX8" fmla="*/ 860105 w 948335"/>
              <a:gd name="connsiteY8" fmla="*/ 364907 h 733815"/>
              <a:gd name="connsiteX9" fmla="*/ 860105 w 948335"/>
              <a:gd name="connsiteY9" fmla="*/ 599045 h 733815"/>
              <a:gd name="connsiteX10" fmla="*/ 948560 w 948335"/>
              <a:gd name="connsiteY10" fmla="*/ 599045 h 733815"/>
              <a:gd name="connsiteX11" fmla="*/ 948560 w 948335"/>
              <a:gd name="connsiteY11" fmla="*/ 353981 h 733815"/>
              <a:gd name="connsiteX12" fmla="*/ 811823 w 948335"/>
              <a:gd name="connsiteY12" fmla="*/ 196963 h 733815"/>
              <a:gd name="connsiteX13" fmla="*/ 208777 w 948335"/>
              <a:gd name="connsiteY13" fmla="*/ 199800 h 733815"/>
              <a:gd name="connsiteX14" fmla="*/ 72849 w 948335"/>
              <a:gd name="connsiteY14" fmla="*/ 366560 h 733815"/>
              <a:gd name="connsiteX15" fmla="*/ 72849 w 948335"/>
              <a:gd name="connsiteY15" fmla="*/ 567022 h 733815"/>
              <a:gd name="connsiteX16" fmla="*/ 225 w 948335"/>
              <a:gd name="connsiteY16" fmla="*/ 651830 h 733815"/>
              <a:gd name="connsiteX17" fmla="*/ 225 w 948335"/>
              <a:gd name="connsiteY17" fmla="*/ 732932 h 733815"/>
              <a:gd name="connsiteX18" fmla="*/ 25376 w 948335"/>
              <a:gd name="connsiteY18" fmla="*/ 733742 h 733815"/>
              <a:gd name="connsiteX19" fmla="*/ 161297 w 948335"/>
              <a:gd name="connsiteY19" fmla="*/ 566989 h 733815"/>
              <a:gd name="connsiteX20" fmla="*/ 161297 w 948335"/>
              <a:gd name="connsiteY20" fmla="*/ 366527 h 733815"/>
              <a:gd name="connsiteX21" fmla="*/ 233520 w 948335"/>
              <a:gd name="connsiteY21" fmla="*/ 281732 h 733815"/>
              <a:gd name="connsiteX22" fmla="*/ 233520 w 948335"/>
              <a:gd name="connsiteY22" fmla="*/ 200209 h 733815"/>
              <a:gd name="connsiteX23" fmla="*/ 208777 w 948335"/>
              <a:gd name="connsiteY23" fmla="*/ 199800 h 733815"/>
              <a:gd name="connsiteX24" fmla="*/ 480210 w 948335"/>
              <a:gd name="connsiteY24" fmla="*/ 199800 h 733815"/>
              <a:gd name="connsiteX25" fmla="*/ 344283 w 948335"/>
              <a:gd name="connsiteY25" fmla="*/ 366560 h 733815"/>
              <a:gd name="connsiteX26" fmla="*/ 344283 w 948335"/>
              <a:gd name="connsiteY26" fmla="*/ 599045 h 733815"/>
              <a:gd name="connsiteX27" fmla="*/ 432731 w 948335"/>
              <a:gd name="connsiteY27" fmla="*/ 599045 h 733815"/>
              <a:gd name="connsiteX28" fmla="*/ 432731 w 948335"/>
              <a:gd name="connsiteY28" fmla="*/ 366527 h 733815"/>
              <a:gd name="connsiteX29" fmla="*/ 505362 w 948335"/>
              <a:gd name="connsiteY29" fmla="*/ 281732 h 733815"/>
              <a:gd name="connsiteX30" fmla="*/ 505362 w 948335"/>
              <a:gd name="connsiteY30" fmla="*/ 200209 h 733815"/>
              <a:gd name="connsiteX31" fmla="*/ 480210 w 948335"/>
              <a:gd name="connsiteY31" fmla="*/ 199800 h 733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48335" h="733815">
                <a:moveTo>
                  <a:pt x="619905" y="599045"/>
                </a:moveTo>
                <a:lnTo>
                  <a:pt x="708360" y="599045"/>
                </a:lnTo>
                <a:lnTo>
                  <a:pt x="708360" y="175"/>
                </a:lnTo>
                <a:lnTo>
                  <a:pt x="619905" y="175"/>
                </a:lnTo>
                <a:lnTo>
                  <a:pt x="619905" y="599045"/>
                </a:lnTo>
                <a:close/>
                <a:moveTo>
                  <a:pt x="811823" y="196963"/>
                </a:moveTo>
                <a:cubicBezTo>
                  <a:pt x="795196" y="196154"/>
                  <a:pt x="774500" y="196963"/>
                  <a:pt x="753805" y="199399"/>
                </a:cubicBezTo>
                <a:lnTo>
                  <a:pt x="753805" y="281323"/>
                </a:lnTo>
                <a:cubicBezTo>
                  <a:pt x="831702" y="281323"/>
                  <a:pt x="860105" y="292732"/>
                  <a:pt x="860105" y="364907"/>
                </a:cubicBezTo>
                <a:lnTo>
                  <a:pt x="860105" y="599045"/>
                </a:lnTo>
                <a:lnTo>
                  <a:pt x="948560" y="599045"/>
                </a:lnTo>
                <a:lnTo>
                  <a:pt x="948560" y="353981"/>
                </a:lnTo>
                <a:cubicBezTo>
                  <a:pt x="948560" y="263505"/>
                  <a:pt x="897033" y="200209"/>
                  <a:pt x="811823" y="196963"/>
                </a:cubicBezTo>
                <a:close/>
                <a:moveTo>
                  <a:pt x="208777" y="199800"/>
                </a:moveTo>
                <a:cubicBezTo>
                  <a:pt x="114634" y="204671"/>
                  <a:pt x="72849" y="267152"/>
                  <a:pt x="72849" y="366560"/>
                </a:cubicBezTo>
                <a:lnTo>
                  <a:pt x="72849" y="567022"/>
                </a:lnTo>
                <a:cubicBezTo>
                  <a:pt x="72849" y="625455"/>
                  <a:pt x="61073" y="650613"/>
                  <a:pt x="225" y="651830"/>
                </a:cubicBezTo>
                <a:lnTo>
                  <a:pt x="225" y="732932"/>
                </a:lnTo>
                <a:cubicBezTo>
                  <a:pt x="7525" y="734156"/>
                  <a:pt x="19288" y="734156"/>
                  <a:pt x="25376" y="733742"/>
                </a:cubicBezTo>
                <a:cubicBezTo>
                  <a:pt x="119907" y="728068"/>
                  <a:pt x="161297" y="665179"/>
                  <a:pt x="161297" y="566989"/>
                </a:cubicBezTo>
                <a:lnTo>
                  <a:pt x="161297" y="366527"/>
                </a:lnTo>
                <a:cubicBezTo>
                  <a:pt x="161297" y="307693"/>
                  <a:pt x="172257" y="282943"/>
                  <a:pt x="233520" y="281732"/>
                </a:cubicBezTo>
                <a:lnTo>
                  <a:pt x="233520" y="200209"/>
                </a:lnTo>
                <a:cubicBezTo>
                  <a:pt x="226622" y="199399"/>
                  <a:pt x="214859" y="199399"/>
                  <a:pt x="208777" y="199800"/>
                </a:cubicBezTo>
                <a:close/>
                <a:moveTo>
                  <a:pt x="480210" y="199800"/>
                </a:moveTo>
                <a:cubicBezTo>
                  <a:pt x="386483" y="204671"/>
                  <a:pt x="344283" y="267560"/>
                  <a:pt x="344283" y="366560"/>
                </a:cubicBezTo>
                <a:lnTo>
                  <a:pt x="344283" y="599045"/>
                </a:lnTo>
                <a:lnTo>
                  <a:pt x="432731" y="599045"/>
                </a:lnTo>
                <a:lnTo>
                  <a:pt x="432731" y="366527"/>
                </a:lnTo>
                <a:cubicBezTo>
                  <a:pt x="432731" y="308094"/>
                  <a:pt x="444507" y="282943"/>
                  <a:pt x="505362" y="281732"/>
                </a:cubicBezTo>
                <a:lnTo>
                  <a:pt x="505362" y="200209"/>
                </a:lnTo>
                <a:cubicBezTo>
                  <a:pt x="498055" y="199399"/>
                  <a:pt x="486292" y="199399"/>
                  <a:pt x="480210" y="199800"/>
                </a:cubicBezTo>
                <a:close/>
              </a:path>
            </a:pathLst>
          </a:custGeom>
          <a:solidFill>
            <a:schemeClr val="accent1"/>
          </a:solidFill>
          <a:ln w="6638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4" name="Logo flex.">
            <a:extLst>
              <a:ext uri="{FF2B5EF4-FFF2-40B4-BE49-F238E27FC236}">
                <a16:creationId xmlns:a16="http://schemas.microsoft.com/office/drawing/2014/main" id="{33825F24-F88C-46B8-83BC-01B891BED45A}"/>
              </a:ext>
            </a:extLst>
          </p:cNvPr>
          <p:cNvSpPr/>
          <p:nvPr/>
        </p:nvSpPr>
        <p:spPr>
          <a:xfrm>
            <a:off x="628506" y="457200"/>
            <a:ext cx="948335" cy="733815"/>
          </a:xfrm>
          <a:custGeom>
            <a:avLst/>
            <a:gdLst>
              <a:gd name="connsiteX0" fmla="*/ 619905 w 948335"/>
              <a:gd name="connsiteY0" fmla="*/ 599045 h 733815"/>
              <a:gd name="connsiteX1" fmla="*/ 708360 w 948335"/>
              <a:gd name="connsiteY1" fmla="*/ 599045 h 733815"/>
              <a:gd name="connsiteX2" fmla="*/ 708360 w 948335"/>
              <a:gd name="connsiteY2" fmla="*/ 175 h 733815"/>
              <a:gd name="connsiteX3" fmla="*/ 619905 w 948335"/>
              <a:gd name="connsiteY3" fmla="*/ 175 h 733815"/>
              <a:gd name="connsiteX4" fmla="*/ 619905 w 948335"/>
              <a:gd name="connsiteY4" fmla="*/ 599045 h 733815"/>
              <a:gd name="connsiteX5" fmla="*/ 811823 w 948335"/>
              <a:gd name="connsiteY5" fmla="*/ 196963 h 733815"/>
              <a:gd name="connsiteX6" fmla="*/ 753805 w 948335"/>
              <a:gd name="connsiteY6" fmla="*/ 199399 h 733815"/>
              <a:gd name="connsiteX7" fmla="*/ 753805 w 948335"/>
              <a:gd name="connsiteY7" fmla="*/ 281323 h 733815"/>
              <a:gd name="connsiteX8" fmla="*/ 860105 w 948335"/>
              <a:gd name="connsiteY8" fmla="*/ 364907 h 733815"/>
              <a:gd name="connsiteX9" fmla="*/ 860105 w 948335"/>
              <a:gd name="connsiteY9" fmla="*/ 599045 h 733815"/>
              <a:gd name="connsiteX10" fmla="*/ 948560 w 948335"/>
              <a:gd name="connsiteY10" fmla="*/ 599045 h 733815"/>
              <a:gd name="connsiteX11" fmla="*/ 948560 w 948335"/>
              <a:gd name="connsiteY11" fmla="*/ 353981 h 733815"/>
              <a:gd name="connsiteX12" fmla="*/ 811823 w 948335"/>
              <a:gd name="connsiteY12" fmla="*/ 196963 h 733815"/>
              <a:gd name="connsiteX13" fmla="*/ 208777 w 948335"/>
              <a:gd name="connsiteY13" fmla="*/ 199800 h 733815"/>
              <a:gd name="connsiteX14" fmla="*/ 72849 w 948335"/>
              <a:gd name="connsiteY14" fmla="*/ 366560 h 733815"/>
              <a:gd name="connsiteX15" fmla="*/ 72849 w 948335"/>
              <a:gd name="connsiteY15" fmla="*/ 567022 h 733815"/>
              <a:gd name="connsiteX16" fmla="*/ 225 w 948335"/>
              <a:gd name="connsiteY16" fmla="*/ 651830 h 733815"/>
              <a:gd name="connsiteX17" fmla="*/ 225 w 948335"/>
              <a:gd name="connsiteY17" fmla="*/ 732932 h 733815"/>
              <a:gd name="connsiteX18" fmla="*/ 25376 w 948335"/>
              <a:gd name="connsiteY18" fmla="*/ 733742 h 733815"/>
              <a:gd name="connsiteX19" fmla="*/ 161297 w 948335"/>
              <a:gd name="connsiteY19" fmla="*/ 566989 h 733815"/>
              <a:gd name="connsiteX20" fmla="*/ 161297 w 948335"/>
              <a:gd name="connsiteY20" fmla="*/ 366527 h 733815"/>
              <a:gd name="connsiteX21" fmla="*/ 233520 w 948335"/>
              <a:gd name="connsiteY21" fmla="*/ 281732 h 733815"/>
              <a:gd name="connsiteX22" fmla="*/ 233520 w 948335"/>
              <a:gd name="connsiteY22" fmla="*/ 200209 h 733815"/>
              <a:gd name="connsiteX23" fmla="*/ 208777 w 948335"/>
              <a:gd name="connsiteY23" fmla="*/ 199800 h 733815"/>
              <a:gd name="connsiteX24" fmla="*/ 480210 w 948335"/>
              <a:gd name="connsiteY24" fmla="*/ 199800 h 733815"/>
              <a:gd name="connsiteX25" fmla="*/ 344283 w 948335"/>
              <a:gd name="connsiteY25" fmla="*/ 366560 h 733815"/>
              <a:gd name="connsiteX26" fmla="*/ 344283 w 948335"/>
              <a:gd name="connsiteY26" fmla="*/ 599045 h 733815"/>
              <a:gd name="connsiteX27" fmla="*/ 432731 w 948335"/>
              <a:gd name="connsiteY27" fmla="*/ 599045 h 733815"/>
              <a:gd name="connsiteX28" fmla="*/ 432731 w 948335"/>
              <a:gd name="connsiteY28" fmla="*/ 366527 h 733815"/>
              <a:gd name="connsiteX29" fmla="*/ 505362 w 948335"/>
              <a:gd name="connsiteY29" fmla="*/ 281732 h 733815"/>
              <a:gd name="connsiteX30" fmla="*/ 505362 w 948335"/>
              <a:gd name="connsiteY30" fmla="*/ 200209 h 733815"/>
              <a:gd name="connsiteX31" fmla="*/ 480210 w 948335"/>
              <a:gd name="connsiteY31" fmla="*/ 199800 h 733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48335" h="733815">
                <a:moveTo>
                  <a:pt x="619905" y="599045"/>
                </a:moveTo>
                <a:lnTo>
                  <a:pt x="708360" y="599045"/>
                </a:lnTo>
                <a:lnTo>
                  <a:pt x="708360" y="175"/>
                </a:lnTo>
                <a:lnTo>
                  <a:pt x="619905" y="175"/>
                </a:lnTo>
                <a:lnTo>
                  <a:pt x="619905" y="599045"/>
                </a:lnTo>
                <a:close/>
                <a:moveTo>
                  <a:pt x="811823" y="196963"/>
                </a:moveTo>
                <a:cubicBezTo>
                  <a:pt x="795196" y="196154"/>
                  <a:pt x="774500" y="196963"/>
                  <a:pt x="753805" y="199399"/>
                </a:cubicBezTo>
                <a:lnTo>
                  <a:pt x="753805" y="281323"/>
                </a:lnTo>
                <a:cubicBezTo>
                  <a:pt x="831702" y="281323"/>
                  <a:pt x="860105" y="292732"/>
                  <a:pt x="860105" y="364907"/>
                </a:cubicBezTo>
                <a:lnTo>
                  <a:pt x="860105" y="599045"/>
                </a:lnTo>
                <a:lnTo>
                  <a:pt x="948560" y="599045"/>
                </a:lnTo>
                <a:lnTo>
                  <a:pt x="948560" y="353981"/>
                </a:lnTo>
                <a:cubicBezTo>
                  <a:pt x="948560" y="263505"/>
                  <a:pt x="897033" y="200209"/>
                  <a:pt x="811823" y="196963"/>
                </a:cubicBezTo>
                <a:close/>
                <a:moveTo>
                  <a:pt x="208777" y="199800"/>
                </a:moveTo>
                <a:cubicBezTo>
                  <a:pt x="114634" y="204671"/>
                  <a:pt x="72849" y="267152"/>
                  <a:pt x="72849" y="366560"/>
                </a:cubicBezTo>
                <a:lnTo>
                  <a:pt x="72849" y="567022"/>
                </a:lnTo>
                <a:cubicBezTo>
                  <a:pt x="72849" y="625455"/>
                  <a:pt x="61073" y="650613"/>
                  <a:pt x="225" y="651830"/>
                </a:cubicBezTo>
                <a:lnTo>
                  <a:pt x="225" y="732932"/>
                </a:lnTo>
                <a:cubicBezTo>
                  <a:pt x="7525" y="734156"/>
                  <a:pt x="19288" y="734156"/>
                  <a:pt x="25376" y="733742"/>
                </a:cubicBezTo>
                <a:cubicBezTo>
                  <a:pt x="119907" y="728068"/>
                  <a:pt x="161297" y="665179"/>
                  <a:pt x="161297" y="566989"/>
                </a:cubicBezTo>
                <a:lnTo>
                  <a:pt x="161297" y="366527"/>
                </a:lnTo>
                <a:cubicBezTo>
                  <a:pt x="161297" y="307693"/>
                  <a:pt x="172257" y="282943"/>
                  <a:pt x="233520" y="281732"/>
                </a:cubicBezTo>
                <a:lnTo>
                  <a:pt x="233520" y="200209"/>
                </a:lnTo>
                <a:cubicBezTo>
                  <a:pt x="226622" y="199399"/>
                  <a:pt x="214859" y="199399"/>
                  <a:pt x="208777" y="199800"/>
                </a:cubicBezTo>
                <a:close/>
                <a:moveTo>
                  <a:pt x="480210" y="199800"/>
                </a:moveTo>
                <a:cubicBezTo>
                  <a:pt x="386483" y="204671"/>
                  <a:pt x="344283" y="267560"/>
                  <a:pt x="344283" y="366560"/>
                </a:cubicBezTo>
                <a:lnTo>
                  <a:pt x="344283" y="599045"/>
                </a:lnTo>
                <a:lnTo>
                  <a:pt x="432731" y="599045"/>
                </a:lnTo>
                <a:lnTo>
                  <a:pt x="432731" y="366527"/>
                </a:lnTo>
                <a:cubicBezTo>
                  <a:pt x="432731" y="308094"/>
                  <a:pt x="444507" y="282943"/>
                  <a:pt x="505362" y="281732"/>
                </a:cubicBezTo>
                <a:lnTo>
                  <a:pt x="505362" y="200209"/>
                </a:lnTo>
                <a:cubicBezTo>
                  <a:pt x="498055" y="199399"/>
                  <a:pt x="486292" y="199399"/>
                  <a:pt x="480210" y="199800"/>
                </a:cubicBezTo>
                <a:close/>
              </a:path>
            </a:pathLst>
          </a:custGeom>
          <a:solidFill>
            <a:schemeClr val="accent1"/>
          </a:solidFill>
          <a:ln w="6638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484140EC-7C89-4649-AE41-79E4E21C1720}"/>
              </a:ext>
            </a:extLst>
          </p:cNvPr>
          <p:cNvSpPr/>
          <p:nvPr/>
        </p:nvSpPr>
        <p:spPr>
          <a:xfrm>
            <a:off x="515816" y="4767758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Bitte beachten Sie, dass die Präsentation keine Beratung ersetzt und die SRH keine Haftung für die Richtigkeit, Vollständigkeit und Aktualität der Inhalte übernimmt.</a:t>
            </a:r>
          </a:p>
        </p:txBody>
      </p:sp>
    </p:spTree>
    <p:extLst>
      <p:ext uri="{BB962C8B-B14F-4D97-AF65-F5344CB8AC3E}">
        <p14:creationId xmlns:p14="http://schemas.microsoft.com/office/powerpoint/2010/main" val="2401694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6B2F059-E0FF-4115-AD37-C0D44CAC2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614ED7-92A5-41D2-B82A-97ACC2B75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193B2ED-33DE-4F41-9110-064A933C7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13609-311B-4A67-A872-1950DBF2F9D6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47" name="Textplatzhalter 46">
            <a:extLst>
              <a:ext uri="{FF2B5EF4-FFF2-40B4-BE49-F238E27FC236}">
                <a16:creationId xmlns:a16="http://schemas.microsoft.com/office/drawing/2014/main" id="{EE744F89-9315-4C45-B775-0876720894B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de-DE" sz="2800" dirty="0"/>
              <a:t>Stufenweise Wiedereingliederung</a:t>
            </a:r>
          </a:p>
        </p:txBody>
      </p:sp>
      <p:sp>
        <p:nvSpPr>
          <p:cNvPr id="48" name="Textplatzhalter 47">
            <a:extLst>
              <a:ext uri="{FF2B5EF4-FFF2-40B4-BE49-F238E27FC236}">
                <a16:creationId xmlns:a16="http://schemas.microsoft.com/office/drawing/2014/main" id="{D24B329B-9AA8-42E5-8785-79AEDCFB9E2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de-DE" sz="2800" dirty="0"/>
              <a:t>05</a:t>
            </a:r>
          </a:p>
        </p:txBody>
      </p:sp>
      <p:sp>
        <p:nvSpPr>
          <p:cNvPr id="45" name="Textplatzhalter 44">
            <a:extLst>
              <a:ext uri="{FF2B5EF4-FFF2-40B4-BE49-F238E27FC236}">
                <a16:creationId xmlns:a16="http://schemas.microsoft.com/office/drawing/2014/main" id="{95D63C1F-EF9B-47FE-A616-CB2E8ACAA71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de-DE" sz="2800" dirty="0"/>
              <a:t>Wirtschaftliche Sicherung</a:t>
            </a:r>
          </a:p>
        </p:txBody>
      </p:sp>
      <p:sp>
        <p:nvSpPr>
          <p:cNvPr id="46" name="Textplatzhalter 45">
            <a:extLst>
              <a:ext uri="{FF2B5EF4-FFF2-40B4-BE49-F238E27FC236}">
                <a16:creationId xmlns:a16="http://schemas.microsoft.com/office/drawing/2014/main" id="{1720D517-4A88-46FC-9265-1D3E1FA8079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de-DE" sz="2800" dirty="0"/>
              <a:t>04</a:t>
            </a:r>
          </a:p>
        </p:txBody>
      </p:sp>
      <p:sp>
        <p:nvSpPr>
          <p:cNvPr id="44" name="Textplatzhalter 43">
            <a:extLst>
              <a:ext uri="{FF2B5EF4-FFF2-40B4-BE49-F238E27FC236}">
                <a16:creationId xmlns:a16="http://schemas.microsoft.com/office/drawing/2014/main" id="{62950867-42DC-42B8-9653-A907095EF79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58030" y="1728000"/>
            <a:ext cx="5568792" cy="700642"/>
          </a:xfrm>
        </p:spPr>
        <p:txBody>
          <a:bodyPr/>
          <a:lstStyle/>
          <a:p>
            <a:r>
              <a:rPr lang="de-DE" sz="3200" i="1" dirty="0">
                <a:solidFill>
                  <a:srgbClr val="2C2E2E"/>
                </a:solidFill>
                <a:latin typeface="+mj-lt"/>
              </a:rPr>
              <a:t>Teil für Erwerbsfähige</a:t>
            </a:r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9116A475-62A1-4DF2-932E-42819488014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2642" y="3291126"/>
            <a:ext cx="5053358" cy="700642"/>
          </a:xfrm>
        </p:spPr>
        <p:txBody>
          <a:bodyPr/>
          <a:lstStyle/>
          <a:p>
            <a:r>
              <a:rPr lang="de-DE" sz="2800" dirty="0"/>
              <a:t>Zuzahlungsbefreiung</a:t>
            </a:r>
          </a:p>
          <a:p>
            <a:endParaRPr lang="de-DE" sz="2800" dirty="0"/>
          </a:p>
          <a:p>
            <a:r>
              <a:rPr lang="de-DE" sz="2800" dirty="0"/>
              <a:t>Onkologische Reha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C7CA370A-0421-45FE-8F53-C65CB0B230E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62642" y="2509563"/>
            <a:ext cx="5053358" cy="700642"/>
          </a:xfrm>
        </p:spPr>
        <p:txBody>
          <a:bodyPr/>
          <a:lstStyle/>
          <a:p>
            <a:r>
              <a:rPr lang="de-DE" sz="2800" dirty="0"/>
              <a:t>Schwerbehindertenrecht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99BE411C-B8FF-4B93-8B6B-254D18A1C7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9400" y="2509563"/>
            <a:ext cx="425604" cy="700642"/>
          </a:xfrm>
        </p:spPr>
        <p:txBody>
          <a:bodyPr/>
          <a:lstStyle/>
          <a:p>
            <a:r>
              <a:rPr lang="de-DE" sz="2800" dirty="0"/>
              <a:t>01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F840FBD7-F521-4736-8168-04128EC868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7208" y="1728000"/>
            <a:ext cx="5568792" cy="700642"/>
          </a:xfrm>
        </p:spPr>
        <p:txBody>
          <a:bodyPr/>
          <a:lstStyle/>
          <a:p>
            <a:r>
              <a:rPr lang="de-DE" sz="3200" i="1" dirty="0">
                <a:solidFill>
                  <a:srgbClr val="2C2E2E"/>
                </a:solidFill>
                <a:latin typeface="+mj-lt"/>
              </a:rPr>
              <a:t>Teil für alle</a:t>
            </a:r>
          </a:p>
        </p:txBody>
      </p:sp>
      <p:sp>
        <p:nvSpPr>
          <p:cNvPr id="38" name="Titel 37">
            <a:extLst>
              <a:ext uri="{FF2B5EF4-FFF2-40B4-BE49-F238E27FC236}">
                <a16:creationId xmlns:a16="http://schemas.microsoft.com/office/drawing/2014/main" id="{1152EF55-4D3C-4625-9DEF-3F7706642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/>
              <a:t>Gliederung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F2BC50C-E1DF-4870-8538-D2C168C071D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9400" y="3291126"/>
            <a:ext cx="425604" cy="700642"/>
          </a:xfrm>
        </p:spPr>
        <p:txBody>
          <a:bodyPr/>
          <a:lstStyle/>
          <a:p>
            <a:r>
              <a:rPr lang="de-DE" sz="2800" dirty="0"/>
              <a:t>02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02FCED34-3741-495D-ABD7-A5020CFCB646}"/>
              </a:ext>
            </a:extLst>
          </p:cNvPr>
          <p:cNvSpPr/>
          <p:nvPr/>
        </p:nvSpPr>
        <p:spPr>
          <a:xfrm>
            <a:off x="268272" y="3998448"/>
            <a:ext cx="6078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>
                <a:solidFill>
                  <a:schemeClr val="accent1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48468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26A180AA-DC74-4957-9E36-E9BD23ACA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Offene Sprechstunden der Sozialberatung </a:t>
            </a:r>
            <a:br>
              <a:rPr lang="de-DE" dirty="0"/>
            </a:br>
            <a:r>
              <a:rPr lang="de-DE" dirty="0"/>
              <a:t>(ohne Termin)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6E9A2F3D-346E-4FC0-9B53-F01962EFD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de-DE" sz="2400" b="1" dirty="0">
                <a:solidFill>
                  <a:srgbClr val="0067A0"/>
                </a:solidFill>
              </a:rPr>
              <a:t>Montag:</a:t>
            </a:r>
            <a:r>
              <a:rPr lang="de-DE" sz="2400" b="1" dirty="0"/>
              <a:t> </a:t>
            </a:r>
          </a:p>
          <a:p>
            <a:pPr marL="0" lvl="1" indent="0">
              <a:buNone/>
            </a:pPr>
            <a:r>
              <a:rPr lang="de-DE" sz="2400" b="1" dirty="0"/>
              <a:t>10.30 Uhr – 11.30 Uhr in Z. 124 bei Fr. Fischer</a:t>
            </a:r>
          </a:p>
          <a:p>
            <a:pPr marL="0" lvl="1" indent="0">
              <a:buNone/>
            </a:pPr>
            <a:endParaRPr lang="de-DE" sz="2400" b="1" dirty="0"/>
          </a:p>
          <a:p>
            <a:pPr marL="0" lvl="1" indent="0">
              <a:buNone/>
            </a:pPr>
            <a:r>
              <a:rPr lang="de-DE" sz="2400" b="1" dirty="0">
                <a:solidFill>
                  <a:srgbClr val="0067A0"/>
                </a:solidFill>
              </a:rPr>
              <a:t>Mittwoch: </a:t>
            </a:r>
          </a:p>
          <a:p>
            <a:pPr marL="0" lvl="1" indent="0">
              <a:buNone/>
            </a:pPr>
            <a:r>
              <a:rPr lang="de-DE" sz="2400" b="1" dirty="0"/>
              <a:t>10.30 Uhr – 11.30 Uhr in Z. </a:t>
            </a:r>
            <a:r>
              <a:rPr lang="de-DE" sz="2400" b="1"/>
              <a:t>149a </a:t>
            </a:r>
            <a:r>
              <a:rPr lang="de-DE" sz="2400" b="1" dirty="0"/>
              <a:t>bei Fr. </a:t>
            </a:r>
            <a:r>
              <a:rPr lang="de-DE" sz="2400" b="1" dirty="0" err="1"/>
              <a:t>Mößner</a:t>
            </a:r>
            <a:endParaRPr lang="de-DE" sz="2400" b="1" dirty="0"/>
          </a:p>
          <a:p>
            <a:pPr marL="0" lvl="1" indent="0">
              <a:buNone/>
            </a:pPr>
            <a:endParaRPr lang="de-DE" sz="2800" b="1" dirty="0"/>
          </a:p>
          <a:p>
            <a:pPr marL="0" lvl="1" indent="0">
              <a:buNone/>
            </a:pPr>
            <a:r>
              <a:rPr lang="de-DE" sz="2000" dirty="0">
                <a:solidFill>
                  <a:srgbClr val="0067A0"/>
                </a:solidFill>
                <a:sym typeface="Wingdings" panose="05000000000000000000" pitchFamily="2" charset="2"/>
              </a:rPr>
              <a:t> </a:t>
            </a:r>
            <a:r>
              <a:rPr lang="de-DE" sz="2000" dirty="0">
                <a:solidFill>
                  <a:srgbClr val="0067A0"/>
                </a:solidFill>
              </a:rPr>
              <a:t>Bei Abwesenheit bitte den Aushang an der jeweiligen Tür beachten!</a:t>
            </a:r>
          </a:p>
          <a:p>
            <a:pPr marL="0" lvl="1" indent="0">
              <a:buNone/>
            </a:pPr>
            <a:endParaRPr lang="de-DE" sz="2000" dirty="0"/>
          </a:p>
          <a:p>
            <a:pPr marL="285750" indent="-285750">
              <a:buFontTx/>
              <a:buChar char="-"/>
            </a:pP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1882882-0C19-41D7-97C8-3981E0116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DAC3B-5685-4E99-AED7-E3979855B1A9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A3F4728-E1C1-49A3-97C2-E0096B6C3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7CB898B-3D7D-4DFD-A355-A844CFF54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420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7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C7B85632-E4AE-45C1-B77F-DC305DB7A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Schwerbehindertenrecht</a:t>
            </a:r>
            <a:br>
              <a:rPr lang="de-DE" dirty="0"/>
            </a:br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9E1104D1-BC8B-4CDA-80E7-378C65BBEE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01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B8311CF-7133-46D5-B075-C1DB0E406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1F5C3-7A8B-4D26-89DB-6EE7DEA84BAC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F6E6FC4-C5A8-42EB-8C76-017ABA498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0FAC48-550F-4F0D-BB5A-FF464BF5D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1880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4A1FFF-CF92-4430-936D-95E35768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Definition Behinderung</a:t>
            </a:r>
            <a:endParaRPr lang="de-DE" b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0769096-EEEB-4D17-A80B-D1BB815A8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/>
              <a:t>wenn erhebliche gesundheitliche Beeinträchtigungen die Teilhabe im Alltagsleben länger als 6 Monate einschränken</a:t>
            </a:r>
          </a:p>
          <a:p>
            <a:pPr lvl="1"/>
            <a:r>
              <a:rPr lang="de-DE" b="1" dirty="0" err="1"/>
              <a:t>GdB</a:t>
            </a:r>
            <a:r>
              <a:rPr lang="de-DE" dirty="0"/>
              <a:t> = Grad der Behinderung, beziffert die Schwere der Behinderung</a:t>
            </a:r>
          </a:p>
          <a:p>
            <a:pPr lvl="1"/>
            <a:r>
              <a:rPr lang="de-DE" dirty="0"/>
              <a:t>Gestaffelt von </a:t>
            </a:r>
            <a:r>
              <a:rPr lang="de-DE" b="1" dirty="0"/>
              <a:t>10</a:t>
            </a:r>
            <a:r>
              <a:rPr lang="de-DE" dirty="0"/>
              <a:t> bis </a:t>
            </a:r>
            <a:r>
              <a:rPr lang="de-DE" b="1" dirty="0"/>
              <a:t>100</a:t>
            </a:r>
            <a:r>
              <a:rPr lang="de-DE" dirty="0"/>
              <a:t> </a:t>
            </a:r>
          </a:p>
          <a:p>
            <a:pPr lvl="1"/>
            <a:r>
              <a:rPr lang="de-DE" dirty="0"/>
              <a:t>einen </a:t>
            </a:r>
            <a:r>
              <a:rPr lang="de-DE" b="1" dirty="0"/>
              <a:t>Schwerbehindertenausweis </a:t>
            </a:r>
            <a:r>
              <a:rPr lang="de-DE" dirty="0"/>
              <a:t>erhält man ab einem Grad von </a:t>
            </a:r>
            <a:r>
              <a:rPr lang="de-DE" b="1" dirty="0"/>
              <a:t>50</a:t>
            </a:r>
          </a:p>
          <a:p>
            <a:pPr lvl="1"/>
            <a:r>
              <a:rPr lang="de-DE" dirty="0"/>
              <a:t>Grundlage der Bewertung sind die sogenannten Versorgungsmedizinischen Grundsätze</a:t>
            </a:r>
          </a:p>
          <a:p>
            <a:pPr marL="0" lvl="1" indent="0">
              <a:buNone/>
            </a:pPr>
            <a:r>
              <a:rPr lang="de-DE" b="1" dirty="0" err="1"/>
              <a:t>VersMedV</a:t>
            </a:r>
            <a:r>
              <a:rPr lang="de-DE" b="1" dirty="0"/>
              <a:t>:</a:t>
            </a:r>
            <a:r>
              <a:rPr lang="de-DE" dirty="0"/>
              <a:t> </a:t>
            </a:r>
            <a:r>
              <a:rPr lang="de-DE" u="sng" dirty="0">
                <a:hlinkClick r:id="rId2"/>
              </a:rPr>
              <a:t>www.gesetze-im-internet.de/versmedv/BJNR241200008.html</a:t>
            </a:r>
            <a:endParaRPr lang="de-DE" dirty="0"/>
          </a:p>
          <a:p>
            <a:pPr lvl="1"/>
            <a:endParaRPr lang="de-DE" dirty="0"/>
          </a:p>
          <a:p>
            <a:pPr lvl="0"/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1690A7-6358-4F92-9827-47885152E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779E3-2541-4170-A1AC-BBF01A4A97A3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DD7C0D-3639-4435-BF2E-54E74AFA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37E79E0-2715-4D89-B222-037FEF3EC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7065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4A1FFF-CF92-4430-936D-95E35768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Schwerbehinderung bei Krebserkrankungen</a:t>
            </a:r>
            <a:endParaRPr lang="de-DE" b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0769096-EEEB-4D17-A80B-D1BB815A8B2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7644" y="1728000"/>
            <a:ext cx="6361630" cy="4230000"/>
          </a:xfrm>
        </p:spPr>
        <p:txBody>
          <a:bodyPr/>
          <a:lstStyle/>
          <a:p>
            <a:pPr lvl="1"/>
            <a:r>
              <a:rPr lang="de-DE" dirty="0"/>
              <a:t>GdB von mindestens 50 während </a:t>
            </a:r>
            <a:r>
              <a:rPr lang="de-DE" b="1" dirty="0"/>
              <a:t>Heilungsbewährung</a:t>
            </a:r>
            <a:r>
              <a:rPr lang="de-DE" dirty="0"/>
              <a:t> von meist 2 bis 5 Jahren </a:t>
            </a:r>
          </a:p>
          <a:p>
            <a:pPr lvl="2">
              <a:buFont typeface="Wingdings" panose="05000000000000000000" pitchFamily="2" charset="2"/>
              <a:buChar char="à"/>
            </a:pPr>
            <a:r>
              <a:rPr lang="de-DE" sz="1800" dirty="0"/>
              <a:t>Frist beginnt nach Operation, Bestrahlung oder Chemotherapie (Primärtherapie) </a:t>
            </a:r>
          </a:p>
          <a:p>
            <a:pPr lvl="1"/>
            <a:r>
              <a:rPr lang="de-DE" dirty="0"/>
              <a:t>Heilbewährungszeit und Höhe des GdB sind abhängig von Tumorformel</a:t>
            </a:r>
          </a:p>
          <a:p>
            <a:pPr lvl="1"/>
            <a:r>
              <a:rPr lang="de-DE" dirty="0"/>
              <a:t>Nach Ende der Heilbewährungszeit Herabsetzung wahrscheinlich, aber mindestens 3-monatige Schutzfrist </a:t>
            </a:r>
          </a:p>
          <a:p>
            <a:pPr lvl="1"/>
            <a:r>
              <a:rPr lang="de-DE" dirty="0"/>
              <a:t>Verlängerung in der Regel mit einem formlosen Schreiben bei der zuständigen Stelle</a:t>
            </a:r>
          </a:p>
          <a:p>
            <a:pPr lvl="1"/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1690A7-6358-4F92-9827-47885152E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F660-A32D-46EB-9C98-A6C5DF1BC8CC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DD7C0D-3639-4435-BF2E-54E74AFA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37E79E0-2715-4D89-B222-037FEF3EC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6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556988C5-59B2-4A5E-8DB3-E6DE0E4E508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705" y="1857738"/>
            <a:ext cx="5070131" cy="3380087"/>
          </a:xfr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84041389-54F7-4352-9621-A5D56ED8DE34}"/>
              </a:ext>
            </a:extLst>
          </p:cNvPr>
          <p:cNvSpPr txBox="1"/>
          <p:nvPr/>
        </p:nvSpPr>
        <p:spPr>
          <a:xfrm>
            <a:off x="6943818" y="5375268"/>
            <a:ext cx="2610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Quelle: www.asb.de</a:t>
            </a:r>
          </a:p>
        </p:txBody>
      </p:sp>
    </p:spTree>
    <p:extLst>
      <p:ext uri="{BB962C8B-B14F-4D97-AF65-F5344CB8AC3E}">
        <p14:creationId xmlns:p14="http://schemas.microsoft.com/office/powerpoint/2010/main" val="1115368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4A1FFF-CF92-4430-936D-95E35768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Nachteilsausgleiche</a:t>
            </a:r>
            <a:br>
              <a:rPr lang="de-DE" b="0" dirty="0"/>
            </a:br>
            <a:r>
              <a:rPr lang="de-DE" b="0" dirty="0"/>
              <a:t>Steuer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0769096-EEEB-4D17-A80B-D1BB815A8B2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7644" y="1728000"/>
            <a:ext cx="6361630" cy="4230000"/>
          </a:xfrm>
        </p:spPr>
        <p:txBody>
          <a:bodyPr/>
          <a:lstStyle/>
          <a:p>
            <a:r>
              <a:rPr lang="de-DE" b="1" dirty="0"/>
              <a:t>ab einem Grad von 20 steuerliche Vorteile:</a:t>
            </a:r>
            <a:endParaRPr lang="de-DE" dirty="0"/>
          </a:p>
          <a:p>
            <a:pPr lvl="1"/>
            <a:r>
              <a:rPr lang="de-DE" dirty="0"/>
              <a:t>je höher der GdB desto größer die Freibeträge</a:t>
            </a:r>
          </a:p>
          <a:p>
            <a:pPr lvl="1"/>
            <a:r>
              <a:rPr lang="de-DE" dirty="0"/>
              <a:t>Gültigkeit für das ganze Jahr</a:t>
            </a:r>
          </a:p>
          <a:p>
            <a:pPr lvl="1"/>
            <a:endParaRPr lang="de-DE" dirty="0"/>
          </a:p>
          <a:p>
            <a:pPr marL="0" lvl="1" indent="0">
              <a:lnSpc>
                <a:spcPct val="150000"/>
              </a:lnSpc>
              <a:buNone/>
            </a:pPr>
            <a:r>
              <a:rPr lang="de-DE" b="1" dirty="0"/>
              <a:t>2 Möglichkeiten</a:t>
            </a:r>
            <a:endParaRPr lang="de-DE" sz="1600" b="1" dirty="0"/>
          </a:p>
          <a:p>
            <a:pPr lvl="1"/>
            <a:r>
              <a:rPr lang="de-DE" dirty="0"/>
              <a:t>Mitteilung als Lohnsteuerabzugsmerkmal an Finanzamt </a:t>
            </a:r>
          </a:p>
          <a:p>
            <a:pPr lvl="1"/>
            <a:r>
              <a:rPr lang="de-DE" dirty="0"/>
              <a:t>rückwirkende Geltendmachung über Steuererklärung</a:t>
            </a:r>
          </a:p>
          <a:p>
            <a:pPr lvl="1"/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1690A7-6358-4F92-9827-47885152E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B4DA6-FCAB-499D-9257-BF3A889FEB96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DD7C0D-3639-4435-BF2E-54E74AFA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37E79E0-2715-4D89-B222-037FEF3EC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7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556988C5-59B2-4A5E-8DB3-E6DE0E4E508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810" y="1857738"/>
            <a:ext cx="4736085" cy="3517530"/>
          </a:xfrm>
        </p:spPr>
      </p:pic>
    </p:spTree>
    <p:extLst>
      <p:ext uri="{BB962C8B-B14F-4D97-AF65-F5344CB8AC3E}">
        <p14:creationId xmlns:p14="http://schemas.microsoft.com/office/powerpoint/2010/main" val="1702247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9469F547-A6B8-4745-99CE-C728F6518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Nachteilsausgleiche bei Schwerbehinderung</a:t>
            </a:r>
            <a:br>
              <a:rPr lang="de-DE" dirty="0"/>
            </a:br>
            <a:r>
              <a:rPr lang="de-DE" b="0" dirty="0"/>
              <a:t>Arbeitsrecht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E0683E7-EC04-4F15-B0B1-82DDBDBCD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E5E78-ACFD-4F15-AB10-8731DC41E186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C6E1245-DC0B-4E04-B76D-BE1762BA5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4BFF93C-949B-4DD9-8338-F6E85CB1D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9FA7A68F-45B0-455F-B4CE-465749509AE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728788"/>
            <a:ext cx="9158288" cy="4229100"/>
          </a:xfrm>
        </p:spPr>
        <p:txBody>
          <a:bodyPr/>
          <a:lstStyle/>
          <a:p>
            <a:endParaRPr lang="de-DE" dirty="0"/>
          </a:p>
          <a:p>
            <a:pPr marL="0" lvl="1" indent="0">
              <a:buNone/>
            </a:pPr>
            <a:endParaRPr lang="de-DE" b="1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31A3E575-7433-4A8B-A26B-734881EF01FF}"/>
              </a:ext>
            </a:extLst>
          </p:cNvPr>
          <p:cNvSpPr/>
          <p:nvPr/>
        </p:nvSpPr>
        <p:spPr>
          <a:xfrm>
            <a:off x="1319842" y="2038544"/>
            <a:ext cx="3018409" cy="116870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Kündigungsschutz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710E888-70DA-4693-A1D9-EED50EAAD7B4}"/>
              </a:ext>
            </a:extLst>
          </p:cNvPr>
          <p:cNvSpPr/>
          <p:nvPr/>
        </p:nvSpPr>
        <p:spPr>
          <a:xfrm>
            <a:off x="5875029" y="4069376"/>
            <a:ext cx="3283259" cy="12767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Schwerbehindertenvertretung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C242652E-7790-4BCC-BCE7-91D408555867}"/>
              </a:ext>
            </a:extLst>
          </p:cNvPr>
          <p:cNvSpPr/>
          <p:nvPr/>
        </p:nvSpPr>
        <p:spPr>
          <a:xfrm>
            <a:off x="5875029" y="2047365"/>
            <a:ext cx="3018409" cy="116870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Urlaub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4354ABA-507C-40AE-9FF9-857FAC86B34F}"/>
              </a:ext>
            </a:extLst>
          </p:cNvPr>
          <p:cNvSpPr/>
          <p:nvPr/>
        </p:nvSpPr>
        <p:spPr>
          <a:xfrm>
            <a:off x="1426917" y="4177387"/>
            <a:ext cx="2911334" cy="1168707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Begleitende Hilfen im Arbeitsleben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11D62B76-B372-4078-B3CE-3C03F7FDC24C}"/>
              </a:ext>
            </a:extLst>
          </p:cNvPr>
          <p:cNvSpPr txBox="1"/>
          <p:nvPr/>
        </p:nvSpPr>
        <p:spPr>
          <a:xfrm>
            <a:off x="271268" y="5463230"/>
            <a:ext cx="5222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0067A0"/>
                </a:solidFill>
              </a:rPr>
              <a:t>Weiterführender Links: Integrationsfachdienst </a:t>
            </a:r>
            <a:r>
              <a:rPr lang="de-DE" b="1" dirty="0">
                <a:solidFill>
                  <a:srgbClr val="0067A0"/>
                </a:solidFill>
                <a:hlinkClick r:id="rId2"/>
              </a:rPr>
              <a:t>für BW</a:t>
            </a:r>
            <a:r>
              <a:rPr lang="de-DE" b="1" dirty="0">
                <a:solidFill>
                  <a:srgbClr val="0067A0"/>
                </a:solidFill>
              </a:rPr>
              <a:t> </a:t>
            </a:r>
            <a:r>
              <a:rPr lang="de-DE" dirty="0"/>
              <a:t>oder</a:t>
            </a:r>
            <a:r>
              <a:rPr lang="de-DE" b="1" dirty="0">
                <a:solidFill>
                  <a:srgbClr val="0067A0"/>
                </a:solidFill>
              </a:rPr>
              <a:t> </a:t>
            </a:r>
            <a:r>
              <a:rPr lang="de-DE" b="1" dirty="0">
                <a:solidFill>
                  <a:srgbClr val="0067A0"/>
                </a:solidFill>
                <a:hlinkClick r:id="rId3"/>
              </a:rPr>
              <a:t>BIH (bundesweit)</a:t>
            </a:r>
            <a:endParaRPr lang="de-DE" b="1" dirty="0">
              <a:solidFill>
                <a:srgbClr val="0067A0"/>
              </a:solidFill>
            </a:endParaRPr>
          </a:p>
          <a:p>
            <a:r>
              <a:rPr lang="de-DE" b="1" dirty="0">
                <a:solidFill>
                  <a:srgbClr val="0067A0"/>
                </a:solidFill>
              </a:rPr>
              <a:t>Info: </a:t>
            </a:r>
            <a:r>
              <a:rPr lang="de-DE" b="1" dirty="0">
                <a:solidFill>
                  <a:srgbClr val="0067A0"/>
                </a:solidFill>
                <a:hlinkClick r:id="rId4"/>
              </a:rPr>
              <a:t>www.talentplus.de</a:t>
            </a:r>
            <a:r>
              <a:rPr lang="de-DE" b="1" dirty="0">
                <a:solidFill>
                  <a:srgbClr val="0067A0"/>
                </a:solidFill>
              </a:rPr>
              <a:t> </a:t>
            </a:r>
            <a:r>
              <a:rPr lang="de-DE" b="1" dirty="0">
                <a:solidFill>
                  <a:srgbClr val="0067A0"/>
                </a:solidFill>
                <a:sym typeface="Wingdings" panose="05000000000000000000" pitchFamily="2" charset="2"/>
              </a:rPr>
              <a:t> Förderung</a:t>
            </a:r>
            <a:endParaRPr lang="de-DE" b="1" dirty="0">
              <a:solidFill>
                <a:srgbClr val="0067A0"/>
              </a:solidFill>
            </a:endParaRPr>
          </a:p>
          <a:p>
            <a:pPr algn="ctr"/>
            <a:endParaRPr lang="de-DE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58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9469F547-A6B8-4745-99CE-C728F6518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8969"/>
            <a:ext cx="9157663" cy="835093"/>
          </a:xfrm>
        </p:spPr>
        <p:txBody>
          <a:bodyPr/>
          <a:lstStyle/>
          <a:p>
            <a:r>
              <a:rPr lang="de-DE" dirty="0"/>
              <a:t>Nachteilsausgleiche bei Schwerbehinderung </a:t>
            </a:r>
            <a:br>
              <a:rPr lang="de-DE" dirty="0"/>
            </a:br>
            <a:r>
              <a:rPr lang="de-DE" b="0" dirty="0"/>
              <a:t>Rentenrecht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E0683E7-EC04-4F15-B0B1-82DDBDBCD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60F26-59F6-4233-BCEF-4A08221E1252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C6E1245-DC0B-4E04-B76D-BE1762BA5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4BFF93C-949B-4DD9-8338-F6E85CB1D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9FA7A68F-45B0-455F-B4CE-465749509AE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01336" y="1695635"/>
            <a:ext cx="8456952" cy="4262253"/>
          </a:xfrm>
        </p:spPr>
        <p:txBody>
          <a:bodyPr/>
          <a:lstStyle/>
          <a:p>
            <a:pPr lvl="0"/>
            <a:endParaRPr lang="de-DE" dirty="0"/>
          </a:p>
          <a:p>
            <a:pPr lvl="0"/>
            <a:endParaRPr lang="de-DE" dirty="0"/>
          </a:p>
          <a:p>
            <a:pPr lvl="0"/>
            <a:endParaRPr lang="de-DE" dirty="0"/>
          </a:p>
          <a:p>
            <a:pPr lvl="0"/>
            <a:endParaRPr lang="de-DE" dirty="0"/>
          </a:p>
          <a:p>
            <a:pPr lvl="0"/>
            <a:endParaRPr lang="de-DE" dirty="0"/>
          </a:p>
          <a:p>
            <a:pPr lvl="0"/>
            <a:endParaRPr lang="de-DE" dirty="0"/>
          </a:p>
          <a:p>
            <a:endParaRPr lang="de-DE" b="1" dirty="0"/>
          </a:p>
          <a:p>
            <a:endParaRPr lang="de-DE" b="1" dirty="0"/>
          </a:p>
          <a:p>
            <a:pPr algn="ctr"/>
            <a:r>
              <a:rPr lang="de-DE" b="1" dirty="0"/>
              <a:t>Auf die Erwerbsminderungsrente hat eine Schwerbehinderung keine Auswirkung und ist auch keine Voraussetzung!</a:t>
            </a:r>
          </a:p>
          <a:p>
            <a:pPr algn="ctr"/>
            <a:r>
              <a:rPr lang="de-DE" dirty="0"/>
              <a:t>Weiterführender Link: </a:t>
            </a:r>
            <a:r>
              <a:rPr lang="de-DE" dirty="0">
                <a:hlinkClick r:id="rId2"/>
              </a:rPr>
              <a:t>Infos der DRV und Broschüre</a:t>
            </a:r>
            <a:endParaRPr lang="de-DE" dirty="0"/>
          </a:p>
          <a:p>
            <a:pPr algn="ctr"/>
            <a:endParaRPr lang="de-DE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830B78B2-C7B3-483F-BF8C-922A729859F9}"/>
              </a:ext>
            </a:extLst>
          </p:cNvPr>
          <p:cNvSpPr/>
          <p:nvPr/>
        </p:nvSpPr>
        <p:spPr>
          <a:xfrm>
            <a:off x="2151803" y="1832958"/>
            <a:ext cx="1972098" cy="9144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GdB 50</a:t>
            </a:r>
          </a:p>
          <a:p>
            <a:pPr algn="ctr"/>
            <a:r>
              <a:rPr lang="de-DE" dirty="0"/>
              <a:t>bei Rentenbeginn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E8F6B039-880D-4D0D-82F3-B1DB3988574B}"/>
              </a:ext>
            </a:extLst>
          </p:cNvPr>
          <p:cNvSpPr/>
          <p:nvPr/>
        </p:nvSpPr>
        <p:spPr>
          <a:xfrm>
            <a:off x="4123901" y="1832958"/>
            <a:ext cx="1972099" cy="9144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35 Jahre Wartezeit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FE399950-17EF-46ED-9A97-9854A09276A1}"/>
              </a:ext>
            </a:extLst>
          </p:cNvPr>
          <p:cNvSpPr/>
          <p:nvPr/>
        </p:nvSpPr>
        <p:spPr>
          <a:xfrm>
            <a:off x="6096000" y="1832958"/>
            <a:ext cx="1972099" cy="9144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Erreichen der Altersgrenze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4AD9F204-A7B9-4EA0-8937-F15B155FC399}"/>
              </a:ext>
            </a:extLst>
          </p:cNvPr>
          <p:cNvSpPr/>
          <p:nvPr/>
        </p:nvSpPr>
        <p:spPr>
          <a:xfrm>
            <a:off x="1761813" y="3747747"/>
            <a:ext cx="2752078" cy="1209864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Vorzeitige Altersrente mit Abschlag von 10,8%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B10BD59-E538-4D7F-9C52-F117DEBCBA9F}"/>
              </a:ext>
            </a:extLst>
          </p:cNvPr>
          <p:cNvSpPr/>
          <p:nvPr/>
        </p:nvSpPr>
        <p:spPr>
          <a:xfrm>
            <a:off x="5671886" y="3737734"/>
            <a:ext cx="2752078" cy="1209864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Vorzeitige Altersrente ohne Abschlag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6C1CB48-9C34-4C42-B93E-42BA5FD5B786}"/>
              </a:ext>
            </a:extLst>
          </p:cNvPr>
          <p:cNvSpPr txBox="1"/>
          <p:nvPr/>
        </p:nvSpPr>
        <p:spPr>
          <a:xfrm>
            <a:off x="2227891" y="3062976"/>
            <a:ext cx="1819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b="1" dirty="0"/>
              <a:t>5 Jahre früher</a:t>
            </a:r>
          </a:p>
        </p:txBody>
      </p:sp>
      <p:sp>
        <p:nvSpPr>
          <p:cNvPr id="14" name="Pfeil: nach unten 13">
            <a:extLst>
              <a:ext uri="{FF2B5EF4-FFF2-40B4-BE49-F238E27FC236}">
                <a16:creationId xmlns:a16="http://schemas.microsoft.com/office/drawing/2014/main" id="{78FB7ED6-0ADB-4FE1-A8BB-B9DB1848B9AA}"/>
              </a:ext>
            </a:extLst>
          </p:cNvPr>
          <p:cNvSpPr/>
          <p:nvPr/>
        </p:nvSpPr>
        <p:spPr>
          <a:xfrm>
            <a:off x="4867634" y="2922850"/>
            <a:ext cx="484632" cy="5893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CC474B39-9F80-4D57-9527-405CFB15BCF0}"/>
              </a:ext>
            </a:extLst>
          </p:cNvPr>
          <p:cNvSpPr txBox="1"/>
          <p:nvPr/>
        </p:nvSpPr>
        <p:spPr>
          <a:xfrm>
            <a:off x="6306103" y="3024947"/>
            <a:ext cx="1715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2 Jahre früher</a:t>
            </a:r>
          </a:p>
        </p:txBody>
      </p:sp>
    </p:spTree>
    <p:extLst>
      <p:ext uri="{BB962C8B-B14F-4D97-AF65-F5344CB8AC3E}">
        <p14:creationId xmlns:p14="http://schemas.microsoft.com/office/powerpoint/2010/main" val="111042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2" grpId="0"/>
      <p:bldP spid="14" grpId="0" animBg="1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4A1FFF-CF92-4430-936D-95E35768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Weitere Nachteilsausgleiche</a:t>
            </a:r>
            <a:endParaRPr lang="de-DE" b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0769096-EEEB-4D17-A80B-D1BB815A8B2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7644" y="1728000"/>
            <a:ext cx="7045210" cy="4230000"/>
          </a:xfrm>
        </p:spPr>
        <p:txBody>
          <a:bodyPr/>
          <a:lstStyle/>
          <a:p>
            <a:pPr lvl="1"/>
            <a:r>
              <a:rPr lang="de-DE" dirty="0"/>
              <a:t>häufig Rabatt bei Kauf eines Neuwagens</a:t>
            </a:r>
          </a:p>
          <a:p>
            <a:pPr lvl="1"/>
            <a:r>
              <a:rPr lang="de-DE" dirty="0"/>
              <a:t>Teilweise Vergünstigungen bei Eintritten, z.B. Kinos, Schwimmbäder, Tierparks, Konzerte, Museen, Büchereien, Freizeitparks</a:t>
            </a:r>
          </a:p>
          <a:p>
            <a:pPr lvl="2">
              <a:buFont typeface="Wingdings" panose="05000000000000000000" pitchFamily="2" charset="2"/>
              <a:buChar char="à"/>
            </a:pPr>
            <a:r>
              <a:rPr lang="de-DE" sz="1800" b="1" dirty="0">
                <a:solidFill>
                  <a:schemeClr val="accent1"/>
                </a:solidFill>
                <a:sym typeface="Wingdings" panose="05000000000000000000" pitchFamily="2" charset="2"/>
              </a:rPr>
              <a:t>Aber: freiwillige Leistung und mit unterschiedlichen Voraussetzungen abhängig vom Betreiber 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Euroschlüssel für behindertengerechte WC </a:t>
            </a:r>
          </a:p>
          <a:p>
            <a:pPr marL="0" lvl="1" indent="0">
              <a:buNone/>
            </a:pPr>
            <a:r>
              <a:rPr lang="de-DE" dirty="0">
                <a:sym typeface="Wingdings" panose="05000000000000000000" pitchFamily="2" charset="2"/>
              </a:rPr>
              <a:t> Erhältlich für aktuell 28,90 Euro über CBF Darmstadt e. V.</a:t>
            </a:r>
          </a:p>
          <a:p>
            <a:pPr marL="0" lvl="1" indent="0">
              <a:buNone/>
            </a:pPr>
            <a:r>
              <a:rPr lang="de-DE" b="1" dirty="0">
                <a:sym typeface="Wingdings" panose="05000000000000000000" pitchFamily="2" charset="2"/>
              </a:rPr>
              <a:t>Webseite: </a:t>
            </a:r>
            <a:r>
              <a:rPr lang="de-DE" b="1" dirty="0">
                <a:solidFill>
                  <a:srgbClr val="0067A0"/>
                </a:solidFill>
                <a:sym typeface="Wingdings" panose="05000000000000000000" pitchFamily="2" charset="2"/>
                <a:hlinkClick r:id="rId3"/>
              </a:rPr>
              <a:t>Euroschlüssel</a:t>
            </a:r>
            <a:endParaRPr lang="de-DE" dirty="0">
              <a:sym typeface="Wingdings" panose="05000000000000000000" pitchFamily="2" charset="2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1690A7-6358-4F92-9827-47885152E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4A6B0-A2CC-4D9F-8289-F61C33D28933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DD7C0D-3639-4435-BF2E-54E74AFA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37E79E0-2715-4D89-B222-037FEF3EC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10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556988C5-59B2-4A5E-8DB3-E6DE0E4E508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705" y="2032986"/>
            <a:ext cx="5013423" cy="3342282"/>
          </a:xfr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84041389-54F7-4352-9621-A5D56ED8DE34}"/>
              </a:ext>
            </a:extLst>
          </p:cNvPr>
          <p:cNvSpPr txBox="1"/>
          <p:nvPr/>
        </p:nvSpPr>
        <p:spPr>
          <a:xfrm>
            <a:off x="6943818" y="5375268"/>
            <a:ext cx="2610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Quelle: www.asb.de</a:t>
            </a:r>
          </a:p>
        </p:txBody>
      </p:sp>
    </p:spTree>
    <p:extLst>
      <p:ext uri="{BB962C8B-B14F-4D97-AF65-F5344CB8AC3E}">
        <p14:creationId xmlns:p14="http://schemas.microsoft.com/office/powerpoint/2010/main" val="3333201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4A1FFF-CF92-4430-936D-95E35768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Exkurs: </a:t>
            </a:r>
            <a:br>
              <a:rPr lang="de-DE" dirty="0"/>
            </a:br>
            <a:r>
              <a:rPr lang="de-DE" dirty="0"/>
              <a:t>Gleichstellung bei GdB von 30 oder 40</a:t>
            </a:r>
            <a:endParaRPr lang="de-DE" b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0769096-EEEB-4D17-A80B-D1BB815A8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/>
              <a:t>Antragstellung bei der Agentur für Arbeit, wenn infolge der Behinderung ohne die Gleichstellung kein geeigneter Arbeitsplatz </a:t>
            </a:r>
            <a:r>
              <a:rPr lang="de-DE" b="1" dirty="0"/>
              <a:t>erlangt</a:t>
            </a:r>
            <a:r>
              <a:rPr lang="de-DE" dirty="0"/>
              <a:t> oder </a:t>
            </a:r>
            <a:r>
              <a:rPr lang="de-DE" b="1" dirty="0"/>
              <a:t>behalten</a:t>
            </a:r>
            <a:r>
              <a:rPr lang="de-DE" dirty="0"/>
              <a:t> werden kann</a:t>
            </a:r>
          </a:p>
          <a:p>
            <a:pPr lvl="1"/>
            <a:r>
              <a:rPr lang="de-DE" dirty="0"/>
              <a:t>Der Arbeitgeber wird vor der Entscheidung ebenfalls angehört</a:t>
            </a:r>
          </a:p>
          <a:p>
            <a:pPr marL="0" lvl="1" indent="0">
              <a:buNone/>
            </a:pPr>
            <a:r>
              <a:rPr lang="de-DE" b="1" dirty="0"/>
              <a:t>Sie erhalten bei Gleichstellung:</a:t>
            </a:r>
          </a:p>
          <a:p>
            <a:pPr lvl="1"/>
            <a:r>
              <a:rPr lang="de-DE" dirty="0"/>
              <a:t>verbesserten Kündigungsschutz </a:t>
            </a:r>
          </a:p>
          <a:p>
            <a:pPr lvl="1"/>
            <a:r>
              <a:rPr lang="de-DE" dirty="0"/>
              <a:t>Hilfen zur Arbeitsplatzausstattung</a:t>
            </a:r>
          </a:p>
          <a:p>
            <a:pPr lvl="1"/>
            <a:r>
              <a:rPr lang="de-DE" dirty="0"/>
              <a:t>Betreuung durch spezielle Fachdienste wie Integrationsfachdienst/-amt</a:t>
            </a:r>
          </a:p>
          <a:p>
            <a:pPr lvl="1"/>
            <a:r>
              <a:rPr lang="de-DE" dirty="0"/>
              <a:t>Beschäftigungsanreize für Arbeitgeber wie Lohnkostenzuschüsse</a:t>
            </a:r>
          </a:p>
          <a:p>
            <a:r>
              <a:rPr lang="de-DE" b="1" dirty="0">
                <a:solidFill>
                  <a:schemeClr val="accent1"/>
                </a:solidFill>
              </a:rPr>
              <a:t>	</a:t>
            </a:r>
            <a:r>
              <a:rPr lang="de-DE" b="1" dirty="0">
                <a:solidFill>
                  <a:schemeClr val="accent1"/>
                </a:solidFill>
                <a:sym typeface="Wingdings" panose="05000000000000000000" pitchFamily="2" charset="2"/>
              </a:rPr>
              <a:t> </a:t>
            </a:r>
            <a:r>
              <a:rPr lang="de-DE" b="1" dirty="0">
                <a:solidFill>
                  <a:schemeClr val="accent1"/>
                </a:solidFill>
              </a:rPr>
              <a:t>Alle weiteren Nachteilsausgleiche bei GdB 50 gelten jedoch nicht!</a:t>
            </a:r>
          </a:p>
          <a:p>
            <a:r>
              <a:rPr lang="de-DE" b="1" dirty="0"/>
              <a:t>Weiterführender Link: </a:t>
            </a:r>
            <a:r>
              <a:rPr lang="de-DE" u="sng" dirty="0">
                <a:hlinkClick r:id="rId3"/>
              </a:rPr>
              <a:t>Info und Antrag </a:t>
            </a:r>
            <a:endParaRPr lang="de-DE" dirty="0"/>
          </a:p>
          <a:p>
            <a:endParaRPr lang="de-DE" b="1" dirty="0">
              <a:solidFill>
                <a:schemeClr val="accent1"/>
              </a:solidFill>
            </a:endParaRPr>
          </a:p>
          <a:p>
            <a:pPr lvl="0"/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1690A7-6358-4F92-9827-47885152E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4D632-5A91-4DD2-831A-25F1DF045D02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DD7C0D-3639-4435-BF2E-54E74AFA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37E79E0-2715-4D89-B222-037FEF3EC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7463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4A1FFF-CF92-4430-936D-95E35768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Nachteilsausgleiche</a:t>
            </a:r>
            <a:br>
              <a:rPr lang="de-DE" dirty="0"/>
            </a:br>
            <a:r>
              <a:rPr lang="de-DE" b="0" dirty="0"/>
              <a:t>Merkzeichen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0769096-EEEB-4D17-A80B-D1BB815A8B2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3480" y="1728000"/>
            <a:ext cx="7124720" cy="4230000"/>
          </a:xfrm>
        </p:spPr>
        <p:txBody>
          <a:bodyPr/>
          <a:lstStyle/>
          <a:p>
            <a:r>
              <a:rPr lang="de-DE" dirty="0"/>
              <a:t>G = gehbehindert</a:t>
            </a:r>
          </a:p>
          <a:p>
            <a:r>
              <a:rPr lang="de-DE" dirty="0"/>
              <a:t>B = Begleitperson</a:t>
            </a:r>
          </a:p>
          <a:p>
            <a:r>
              <a:rPr lang="de-DE" dirty="0" err="1"/>
              <a:t>aG</a:t>
            </a:r>
            <a:r>
              <a:rPr lang="de-DE" dirty="0"/>
              <a:t> = außergewöhnlich gehbehindert</a:t>
            </a:r>
          </a:p>
          <a:p>
            <a:r>
              <a:rPr lang="de-DE" dirty="0"/>
              <a:t>RF = Rundfunkbeitragsermäßigung</a:t>
            </a:r>
          </a:p>
          <a:p>
            <a:pPr lvl="0"/>
            <a:r>
              <a:rPr lang="de-DE" dirty="0"/>
              <a:t>H = Hilflos</a:t>
            </a:r>
          </a:p>
          <a:p>
            <a:pPr lvl="0"/>
            <a:r>
              <a:rPr lang="de-DE" dirty="0" err="1"/>
              <a:t>Bl</a:t>
            </a:r>
            <a:r>
              <a:rPr lang="de-DE" dirty="0"/>
              <a:t> = Blind</a:t>
            </a:r>
          </a:p>
          <a:p>
            <a:pPr lvl="0"/>
            <a:r>
              <a:rPr lang="de-DE" dirty="0"/>
              <a:t>GI = Gehörlos</a:t>
            </a:r>
          </a:p>
          <a:p>
            <a:pPr lvl="0"/>
            <a:r>
              <a:rPr lang="de-DE" dirty="0"/>
              <a:t>TBI = Taubblind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1690A7-6358-4F92-9827-47885152E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DB396-5CB3-4528-A5B8-7D0FE5120D1C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DD7C0D-3639-4435-BF2E-54E74AFA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37E79E0-2715-4D89-B222-037FEF3EC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12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556988C5-59B2-4A5E-8DB3-E6DE0E4E508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308" y="1926454"/>
            <a:ext cx="5550768" cy="3700512"/>
          </a:xfr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7094B319-9D60-4861-909C-C23F83347BA8}"/>
              </a:ext>
            </a:extLst>
          </p:cNvPr>
          <p:cNvSpPr txBox="1"/>
          <p:nvPr/>
        </p:nvSpPr>
        <p:spPr>
          <a:xfrm>
            <a:off x="6361307" y="5626966"/>
            <a:ext cx="2379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Quelle: www.asb.de</a:t>
            </a:r>
          </a:p>
        </p:txBody>
      </p:sp>
    </p:spTree>
    <p:extLst>
      <p:ext uri="{BB962C8B-B14F-4D97-AF65-F5344CB8AC3E}">
        <p14:creationId xmlns:p14="http://schemas.microsoft.com/office/powerpoint/2010/main" val="1627785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4A1FFF-CF92-4430-936D-95E35768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Antragstellung</a:t>
            </a:r>
            <a:endParaRPr lang="de-DE" b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0769096-EEEB-4D17-A80B-D1BB815A8B2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7644" y="1728000"/>
            <a:ext cx="7045210" cy="4230000"/>
          </a:xfrm>
        </p:spPr>
        <p:txBody>
          <a:bodyPr/>
          <a:lstStyle/>
          <a:p>
            <a:pPr lvl="1"/>
            <a:r>
              <a:rPr lang="de-DE" dirty="0"/>
              <a:t>beim zuständigen Versorgungsamt</a:t>
            </a:r>
          </a:p>
          <a:p>
            <a:pPr lvl="1"/>
            <a:r>
              <a:rPr lang="de-DE" dirty="0"/>
              <a:t>in Baden-Württemberg beim zuständigen Landratsamt </a:t>
            </a:r>
          </a:p>
          <a:p>
            <a:pPr lvl="1"/>
            <a:r>
              <a:rPr lang="de-DE" dirty="0"/>
              <a:t>keine Fristen, aber längere Bearbeitungsdauer</a:t>
            </a:r>
          </a:p>
          <a:p>
            <a:pPr lvl="1"/>
            <a:r>
              <a:rPr lang="de-DE" dirty="0"/>
              <a:t>Rückwirkende Antragstellung möglich</a:t>
            </a:r>
          </a:p>
          <a:p>
            <a:pPr lvl="1"/>
            <a:r>
              <a:rPr lang="de-DE" dirty="0"/>
              <a:t>Widerspruch innerhalb von 4 Wochen</a:t>
            </a:r>
          </a:p>
          <a:p>
            <a:pPr lvl="1"/>
            <a:r>
              <a:rPr lang="de-DE" dirty="0"/>
              <a:t>Änderungsantrag bei Verschlimmerung oder Hinzukommen weiterer Einschränkungen</a:t>
            </a:r>
          </a:p>
          <a:p>
            <a:pPr marL="0" lvl="1" indent="0">
              <a:buNone/>
            </a:pPr>
            <a:r>
              <a:rPr lang="de-DE" dirty="0">
                <a:sym typeface="Wingdings" panose="05000000000000000000" pitchFamily="2" charset="2"/>
              </a:rPr>
              <a:t>	</a:t>
            </a:r>
            <a:endParaRPr lang="de-DE" b="1" dirty="0">
              <a:solidFill>
                <a:schemeClr val="accent1"/>
              </a:solidFill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1690A7-6358-4F92-9827-47885152E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6E13D-7D9D-4B4E-B9D9-B1B50D6F5FD5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DD7C0D-3639-4435-BF2E-54E74AFA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37E79E0-2715-4D89-B222-037FEF3EC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13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556988C5-59B2-4A5E-8DB3-E6DE0E4E508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705" y="2032986"/>
            <a:ext cx="5013423" cy="3342282"/>
          </a:xfr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84041389-54F7-4352-9621-A5D56ED8DE34}"/>
              </a:ext>
            </a:extLst>
          </p:cNvPr>
          <p:cNvSpPr txBox="1"/>
          <p:nvPr/>
        </p:nvSpPr>
        <p:spPr>
          <a:xfrm>
            <a:off x="6943818" y="5375268"/>
            <a:ext cx="2610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Quelle: www.asb.de</a:t>
            </a:r>
          </a:p>
        </p:txBody>
      </p:sp>
    </p:spTree>
    <p:extLst>
      <p:ext uri="{BB962C8B-B14F-4D97-AF65-F5344CB8AC3E}">
        <p14:creationId xmlns:p14="http://schemas.microsoft.com/office/powerpoint/2010/main" val="14007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4A1FFF-CF92-4430-936D-95E35768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Antragstellung</a:t>
            </a:r>
            <a:endParaRPr lang="de-DE" b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0769096-EEEB-4D17-A80B-D1BB815A8B2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7644" y="1728000"/>
            <a:ext cx="6192954" cy="4230000"/>
          </a:xfrm>
        </p:spPr>
        <p:txBody>
          <a:bodyPr/>
          <a:lstStyle/>
          <a:p>
            <a:pPr lvl="1"/>
            <a:r>
              <a:rPr lang="de-DE" dirty="0"/>
              <a:t>Angabe aller vorhandener Diagnosen</a:t>
            </a:r>
          </a:p>
          <a:p>
            <a:pPr lvl="1"/>
            <a:r>
              <a:rPr lang="de-DE" dirty="0"/>
              <a:t>Angabe aller (Fach-)Ärzte/Krankenhäuser/Rehakliniken</a:t>
            </a:r>
          </a:p>
          <a:p>
            <a:pPr lvl="1"/>
            <a:r>
              <a:rPr lang="de-DE" dirty="0"/>
              <a:t>Miteinreichen bereits vorhandener endgültiger ärztlicher Unterlagen in Kopie, vor allem des endgültigen Berichts aus der Reha</a:t>
            </a:r>
          </a:p>
          <a:p>
            <a:pPr lvl="1"/>
            <a:r>
              <a:rPr lang="de-DE" dirty="0"/>
              <a:t>Bei Entlassung erhalten Sie einen vorläufigen </a:t>
            </a:r>
            <a:r>
              <a:rPr lang="de-DE" dirty="0" err="1"/>
              <a:t>Entlassbrief</a:t>
            </a:r>
            <a:r>
              <a:rPr lang="de-DE" dirty="0"/>
              <a:t>, der endgültige wird ihnen kurze Zeit später per Post zugeschickt</a:t>
            </a:r>
          </a:p>
          <a:p>
            <a:pPr lvl="1"/>
            <a:r>
              <a:rPr lang="de-DE" dirty="0"/>
              <a:t>Eventuell legen Sie bereits ein Passbild bei</a:t>
            </a:r>
          </a:p>
          <a:p>
            <a:pPr marL="0" lvl="1" indent="0">
              <a:buNone/>
            </a:pPr>
            <a:r>
              <a:rPr lang="de-DE" b="1" dirty="0">
                <a:solidFill>
                  <a:srgbClr val="0067A0"/>
                </a:solidFill>
              </a:rPr>
              <a:t>Anträge über: </a:t>
            </a:r>
            <a:r>
              <a:rPr lang="de-DE" u="sng" dirty="0">
                <a:hlinkClick r:id="rId3"/>
              </a:rPr>
              <a:t>https://www.einfach-teilhaben.de</a:t>
            </a:r>
            <a:r>
              <a:rPr lang="de-DE" dirty="0"/>
              <a:t>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Schwerbehinderung</a:t>
            </a:r>
          </a:p>
          <a:p>
            <a:pPr lvl="1"/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1690A7-6358-4F92-9827-47885152E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DEB8D-EE9C-4BAD-A2F1-D11707B72E03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DD7C0D-3639-4435-BF2E-54E74AFA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37E79E0-2715-4D89-B222-037FEF3EC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14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556988C5-59B2-4A5E-8DB3-E6DE0E4E508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705" y="2006352"/>
            <a:ext cx="5053373" cy="3368915"/>
          </a:xfr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84041389-54F7-4352-9621-A5D56ED8DE34}"/>
              </a:ext>
            </a:extLst>
          </p:cNvPr>
          <p:cNvSpPr txBox="1"/>
          <p:nvPr/>
        </p:nvSpPr>
        <p:spPr>
          <a:xfrm>
            <a:off x="6943818" y="5375268"/>
            <a:ext cx="2610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Quelle: www.asb.de</a:t>
            </a:r>
          </a:p>
        </p:txBody>
      </p:sp>
    </p:spTree>
    <p:extLst>
      <p:ext uri="{BB962C8B-B14F-4D97-AF65-F5344CB8AC3E}">
        <p14:creationId xmlns:p14="http://schemas.microsoft.com/office/powerpoint/2010/main" val="4092010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7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C7B85632-E4AE-45C1-B77F-DC305DB7A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Zuzahlungsbefreiung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9E1104D1-BC8B-4CDA-80E7-378C65BBEE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02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B8311CF-7133-46D5-B075-C1DB0E406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C4070-5E6E-47BE-80CC-85E79B9D60E6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F6E6FC4-C5A8-42EB-8C76-017ABA498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0FAC48-550F-4F0D-BB5A-FF464BF5D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2307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70ADAA1C-4352-4BBF-BCF0-80F7E9064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Zuzahlung zur Reha – 10 Euro am Tag</a:t>
            </a:r>
            <a:br>
              <a:rPr lang="de-DE" dirty="0"/>
            </a:br>
            <a:endParaRPr lang="de-DE" dirty="0"/>
          </a:p>
        </p:txBody>
      </p:sp>
      <p:graphicFrame>
        <p:nvGraphicFramePr>
          <p:cNvPr id="11" name="Tabellenplatzhalter 10">
            <a:extLst>
              <a:ext uri="{FF2B5EF4-FFF2-40B4-BE49-F238E27FC236}">
                <a16:creationId xmlns:a16="http://schemas.microsoft.com/office/drawing/2014/main" id="{877E9760-6D49-4A6A-83F9-BA15B849FACF}"/>
              </a:ext>
            </a:extLst>
          </p:cNvPr>
          <p:cNvGraphicFramePr>
            <a:graphicFrameLocks noGrp="1"/>
          </p:cNvGraphicFramePr>
          <p:nvPr>
            <p:ph type="tbl" sz="quarter" idx="17"/>
            <p:extLst/>
          </p:nvPr>
        </p:nvGraphicFramePr>
        <p:xfrm>
          <a:off x="791546" y="1085767"/>
          <a:ext cx="9158286" cy="1112520"/>
        </p:xfrm>
        <a:graphic>
          <a:graphicData uri="http://schemas.openxmlformats.org/drawingml/2006/table">
            <a:tbl>
              <a:tblPr firstRow="1" bandRow="1">
                <a:tableStyleId>{5ACB3F56-7768-405F-84FF-31046667B651}</a:tableStyleId>
              </a:tblPr>
              <a:tblGrid>
                <a:gridCol w="3052762">
                  <a:extLst>
                    <a:ext uri="{9D8B030D-6E8A-4147-A177-3AD203B41FA5}">
                      <a16:colId xmlns:a16="http://schemas.microsoft.com/office/drawing/2014/main" val="1460260093"/>
                    </a:ext>
                  </a:extLst>
                </a:gridCol>
                <a:gridCol w="3052762">
                  <a:extLst>
                    <a:ext uri="{9D8B030D-6E8A-4147-A177-3AD203B41FA5}">
                      <a16:colId xmlns:a16="http://schemas.microsoft.com/office/drawing/2014/main" val="683653644"/>
                    </a:ext>
                  </a:extLst>
                </a:gridCol>
                <a:gridCol w="3052762">
                  <a:extLst>
                    <a:ext uri="{9D8B030D-6E8A-4147-A177-3AD203B41FA5}">
                      <a16:colId xmlns:a16="http://schemas.microsoft.com/office/drawing/2014/main" val="2476447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Kostenträger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Durchführung als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Dauer der Zuzahlung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504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Rentenversicherung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/>
                        <a:t>AHB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de-DE" dirty="0"/>
                        <a:t>14 Tage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9689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Rentenversicherung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/>
                        <a:t>MRA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de-DE" dirty="0"/>
                        <a:t>42 Tage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069481"/>
                  </a:ext>
                </a:extLst>
              </a:tr>
            </a:tbl>
          </a:graphicData>
        </a:graphic>
      </p:graphicFrame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C5B9419-6D09-45DA-955D-35C84E56D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392E8-0683-441E-8AC4-4DA4F377FA70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7EFA99-5E8D-420A-B83D-05E7C488B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2639D51-51A5-48BA-9EFA-9F09DD33D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16</a:t>
            </a:fld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039D38EB-1EE7-4308-B204-3A83F0C2C67F}"/>
              </a:ext>
            </a:extLst>
          </p:cNvPr>
          <p:cNvSpPr/>
          <p:nvPr/>
        </p:nvSpPr>
        <p:spPr>
          <a:xfrm>
            <a:off x="791546" y="2379217"/>
            <a:ext cx="91664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AHB = Anschlussheilbehandlung (nach Krankenhausaufenthalt)</a:t>
            </a:r>
          </a:p>
          <a:p>
            <a:r>
              <a:rPr lang="de-DE" dirty="0"/>
              <a:t>MRA = Medizinische Reha auf Antrag (von Zuhause über Haus- oder Facharzt)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1267BA4-412C-4550-8CDE-46FC76EF3A0C}"/>
              </a:ext>
            </a:extLst>
          </p:cNvPr>
          <p:cNvSpPr txBox="1"/>
          <p:nvPr/>
        </p:nvSpPr>
        <p:spPr>
          <a:xfrm>
            <a:off x="727970" y="3206478"/>
            <a:ext cx="9867918" cy="311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110000"/>
              </a:lnSpc>
              <a:spcBef>
                <a:spcPts val="1200"/>
              </a:spcBef>
              <a:buClr>
                <a:schemeClr val="accent1"/>
              </a:buClr>
            </a:pPr>
            <a:r>
              <a:rPr lang="de-DE" b="1" dirty="0"/>
              <a:t>(Teilweise) Befreiung möglich: </a:t>
            </a:r>
          </a:p>
          <a:p>
            <a:pPr marL="360000" lvl="1" indent="-360000">
              <a:lnSpc>
                <a:spcPct val="110000"/>
              </a:lnSpc>
              <a:spcBef>
                <a:spcPts val="1200"/>
              </a:spcBef>
              <a:buClr>
                <a:schemeClr val="accent1"/>
              </a:buClr>
              <a:buFont typeface="SRH" panose="020B0503020204020204" pitchFamily="34" charset="0"/>
              <a:buChar char="—"/>
            </a:pPr>
            <a:r>
              <a:rPr lang="de-DE" b="1" dirty="0"/>
              <a:t>automatisch</a:t>
            </a:r>
            <a:r>
              <a:rPr lang="de-DE" dirty="0"/>
              <a:t> bei Bezug von Übergangsgeld während der Reha oder teilstationärer Reha</a:t>
            </a:r>
          </a:p>
          <a:p>
            <a:pPr marL="360000" lvl="1" indent="-360000">
              <a:lnSpc>
                <a:spcPct val="110000"/>
              </a:lnSpc>
              <a:spcBef>
                <a:spcPts val="1200"/>
              </a:spcBef>
              <a:buClr>
                <a:schemeClr val="accent1"/>
              </a:buClr>
              <a:buFont typeface="SRH" panose="020B0503020204020204" pitchFamily="34" charset="0"/>
              <a:buChar char="—"/>
            </a:pPr>
            <a:r>
              <a:rPr lang="de-DE" b="1" dirty="0"/>
              <a:t>per Antrag (G0160) </a:t>
            </a:r>
            <a:r>
              <a:rPr lang="de-DE" dirty="0"/>
              <a:t>bei monatlichem Nettoeinkommen </a:t>
            </a:r>
            <a:r>
              <a:rPr lang="de-DE" b="1" dirty="0"/>
              <a:t>geringer als 1.583 Euro </a:t>
            </a:r>
            <a:r>
              <a:rPr lang="de-DE" dirty="0"/>
              <a:t>oder</a:t>
            </a:r>
          </a:p>
          <a:p>
            <a:pPr marL="360000" lvl="1" indent="-360000">
              <a:lnSpc>
                <a:spcPct val="110000"/>
              </a:lnSpc>
              <a:spcBef>
                <a:spcPts val="1200"/>
              </a:spcBef>
              <a:buClr>
                <a:schemeClr val="accent1"/>
              </a:buClr>
              <a:buFont typeface="SRH" panose="020B0503020204020204" pitchFamily="34" charset="0"/>
              <a:buChar char="—"/>
            </a:pPr>
            <a:r>
              <a:rPr lang="de-DE" dirty="0"/>
              <a:t>bei einem Nettoeinkommen von </a:t>
            </a:r>
            <a:r>
              <a:rPr lang="de-DE" b="1" dirty="0"/>
              <a:t>bis zu 2.372 Euro</a:t>
            </a:r>
            <a:r>
              <a:rPr lang="de-DE" dirty="0"/>
              <a:t> sofern noch Kindergeldanspruch für ein Kind besteht (teilweise Befreiung) oder</a:t>
            </a:r>
          </a:p>
          <a:p>
            <a:pPr marL="360000" lvl="1" indent="-360000">
              <a:lnSpc>
                <a:spcPct val="110000"/>
              </a:lnSpc>
              <a:spcBef>
                <a:spcPts val="1200"/>
              </a:spcBef>
              <a:buClr>
                <a:schemeClr val="accent1"/>
              </a:buClr>
              <a:buFont typeface="SRH" panose="020B0503020204020204" pitchFamily="34" charset="0"/>
              <a:buChar char="—"/>
            </a:pPr>
            <a:r>
              <a:rPr lang="de-DE" dirty="0"/>
              <a:t>wenn bereits (ausreichend) Zuzahlungen im gleichen Kalenderjahr für medizinische Reha-Maßnahmen und Krankenhausbehandlungen geleistet wurden </a:t>
            </a:r>
          </a:p>
          <a:p>
            <a:pPr marL="0" lvl="1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65926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9A3A31-BA8F-4A95-A8AB-A73CF0A53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Antrag auf Befreiung </a:t>
            </a:r>
            <a:r>
              <a:rPr lang="de-DE"/>
              <a:t>von Zuzahlungen DRV</a:t>
            </a:r>
            <a:br>
              <a:rPr lang="de-DE" dirty="0"/>
            </a:b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F25CCC9-DA9B-40AB-9CBD-663073290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/>
              <a:t>Antrag:</a:t>
            </a:r>
            <a:endParaRPr lang="de-DE" sz="1600" b="1" dirty="0"/>
          </a:p>
          <a:p>
            <a:r>
              <a:rPr lang="de-DE" u="sng" dirty="0">
                <a:hlinkClick r:id="rId2"/>
              </a:rPr>
              <a:t>https://www.deutsche-rentenversicherung.de/SharedDocs/Formulare/DE/_pdf/G0160.html</a:t>
            </a:r>
            <a:endParaRPr lang="de-DE" u="sng" dirty="0"/>
          </a:p>
          <a:p>
            <a:pPr marL="0" lvl="1" indent="0">
              <a:buNone/>
            </a:pPr>
            <a:r>
              <a:rPr lang="de-DE" b="1" dirty="0"/>
              <a:t>oder</a:t>
            </a:r>
          </a:p>
          <a:p>
            <a:r>
              <a:rPr lang="de-DE" u="sng" dirty="0">
                <a:hlinkClick r:id="rId3"/>
              </a:rPr>
              <a:t>www.deutsche-rentenversicherung.de</a:t>
            </a:r>
            <a:r>
              <a:rPr lang="de-DE" dirty="0"/>
              <a:t>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Antrag stellen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Anträge online stellen bzw. zwischengespeicherten Antrag bearbeiten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Rehabilitation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G0160 Antrag auf Befreiung von der Zuzahlung </a:t>
            </a:r>
            <a:r>
              <a:rPr lang="de-DE" b="1" dirty="0"/>
              <a:t>oder</a:t>
            </a:r>
            <a:endParaRPr lang="de-DE" dirty="0"/>
          </a:p>
          <a:p>
            <a:r>
              <a:rPr lang="de-DE" dirty="0"/>
              <a:t>in der Suchmaschine „</a:t>
            </a:r>
            <a:r>
              <a:rPr lang="de-DE" b="1" dirty="0"/>
              <a:t>G0160</a:t>
            </a:r>
            <a:r>
              <a:rPr lang="de-DE" dirty="0"/>
              <a:t>“ eingeben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</a:t>
            </a:r>
            <a:r>
              <a:rPr lang="de-DE" dirty="0" err="1"/>
              <a:t>eAntrag</a:t>
            </a:r>
            <a:r>
              <a:rPr lang="de-DE" dirty="0"/>
              <a:t> (barrierefrei): Direktlink zum Online-Formular G160 anklicken und ausfüllen</a:t>
            </a:r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1F5D53A-4714-4E27-81A0-1575B446A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7EDD6-D9AD-4C56-A233-EB8C0DB718B1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71AC07-B012-47DE-8F8E-A3E466DB9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4D8D59-7F85-43B6-B737-2393D43EF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6773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C7B85632-E4AE-45C1-B77F-DC305DB7A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Onkologische Reha/weitere Reha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9E1104D1-BC8B-4CDA-80E7-378C65BBEE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03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B8311CF-7133-46D5-B075-C1DB0E406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67F17-3A5F-4F19-B06B-7EA673B25C65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F6E6FC4-C5A8-42EB-8C76-017ABA498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0FAC48-550F-4F0D-BB5A-FF464BF5D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985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32EF7F18-1F6F-4EA6-BA1D-EC28B489C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Onkologische Reha – Fristen und Zeiträume</a:t>
            </a:r>
            <a:endParaRPr lang="de-DE" b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9B450133-B8F4-445D-951A-4C90E22B3F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b="1" dirty="0"/>
              <a:t>2-Jahres-Zeitraum = </a:t>
            </a:r>
            <a:r>
              <a:rPr lang="de-DE" dirty="0"/>
              <a:t>1. + 2. Behandlungsjahr nach Abschluss der Erstbehandlung, also nach der Operation und/oder Chemotherapie und/oder Strahlentherapie</a:t>
            </a:r>
          </a:p>
          <a:p>
            <a:pPr lvl="1"/>
            <a:r>
              <a:rPr lang="de-DE" dirty="0"/>
              <a:t>erste onkologische Reha bis zum Ablauf des 1. Behandlungsjahres </a:t>
            </a:r>
          </a:p>
          <a:p>
            <a:pPr lvl="1"/>
            <a:r>
              <a:rPr lang="de-DE" dirty="0"/>
              <a:t>zweite onkologische Reha bei entsprechender </a:t>
            </a:r>
            <a:r>
              <a:rPr lang="de-DE" b="1" dirty="0"/>
              <a:t>medizinischer Notwendigkeit (erheblichen Funktionseinschränkungen) </a:t>
            </a:r>
            <a:r>
              <a:rPr lang="de-DE" dirty="0"/>
              <a:t>spätestens bis zum Ablauf des 2. Behandlungsjahres</a:t>
            </a:r>
          </a:p>
          <a:p>
            <a:pPr lvl="1"/>
            <a:r>
              <a:rPr lang="de-DE" dirty="0"/>
              <a:t>Beantragung über das Krankenhaus oder den Haus- oder Facharzt </a:t>
            </a:r>
          </a:p>
          <a:p>
            <a:pPr lvl="1"/>
            <a:r>
              <a:rPr lang="de-DE" dirty="0"/>
              <a:t>Bei Behandlung wegen Rezidiv oder Metastasen beginnen die Zeiträume neu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de-DE" b="1" dirty="0">
                <a:solidFill>
                  <a:srgbClr val="0067A0"/>
                </a:solidFill>
                <a:sym typeface="Wingdings" panose="05000000000000000000" pitchFamily="2" charset="2"/>
              </a:rPr>
              <a:t>Es besteht kein Anspruch auf eine bestimmte Anzahl von Rehas</a:t>
            </a:r>
          </a:p>
          <a:p>
            <a:pPr marL="0" lvl="1" indent="0">
              <a:buNone/>
            </a:pPr>
            <a:r>
              <a:rPr lang="de-DE" b="1" dirty="0">
                <a:solidFill>
                  <a:srgbClr val="0067A0"/>
                </a:solidFill>
              </a:rPr>
              <a:t>Homepage: </a:t>
            </a:r>
            <a:r>
              <a:rPr lang="de-DE" dirty="0">
                <a:hlinkClick r:id="rId2"/>
              </a:rPr>
              <a:t>https://www.deutsche-rentenversicherung.de/DRV/DE/Reha/Medizinische-Reha/Onkologische-Reha/onkologische-reha_node.html</a:t>
            </a:r>
            <a:endParaRPr lang="de-DE" dirty="0"/>
          </a:p>
          <a:p>
            <a:pPr marL="0" lvl="1" indent="0">
              <a:buNone/>
            </a:pP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ECADF70-8D12-40C0-82AA-601F4EA80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CBBA4-D2D2-4D81-935C-3168BA8B6C48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717712B-F2AF-4265-A0C2-F014D5B4C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16FF742-CF3B-4ADF-B62E-3ACF2DCB5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34916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7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C7B85632-E4AE-45C1-B77F-DC305DB7A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Wirtschaftliche Sicherung</a:t>
            </a:r>
            <a:br>
              <a:rPr lang="de-DE" dirty="0"/>
            </a:br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9E1104D1-BC8B-4CDA-80E7-378C65BBEE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03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B8311CF-7133-46D5-B075-C1DB0E406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04F99-DE29-4E93-A9B5-496583E5BE06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F6E6FC4-C5A8-42EB-8C76-017ABA498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0FAC48-550F-4F0D-BB5A-FF464BF5D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60101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111C3F-6CB0-4753-A781-6989E73A5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Während der Reha und danach</a:t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403006-B401-4D94-B929-4803B68B2F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de-DE" dirty="0"/>
              <a:t>während der Reha gibt es nur eine </a:t>
            </a:r>
            <a:r>
              <a:rPr lang="de-DE" b="1" dirty="0"/>
              <a:t>Aufenthaltsbescheinigung</a:t>
            </a:r>
            <a:r>
              <a:rPr lang="de-DE" dirty="0"/>
              <a:t> </a:t>
            </a:r>
            <a:r>
              <a:rPr lang="de-DE" b="1" dirty="0">
                <a:sym typeface="Wingdings" panose="05000000000000000000" pitchFamily="2" charset="2"/>
              </a:rPr>
              <a:t></a:t>
            </a:r>
            <a:r>
              <a:rPr lang="de-DE" dirty="0"/>
              <a:t> Erhalt auf Nachfrage beim Empfang</a:t>
            </a:r>
          </a:p>
          <a:p>
            <a:pPr lvl="1"/>
            <a:r>
              <a:rPr lang="de-DE" dirty="0"/>
              <a:t>Der Reha-Aufenthalt muss dem Arbeitgeber, der Agentur für Arbeit oder dem Jobcenter mitgeteilt werden</a:t>
            </a:r>
          </a:p>
          <a:p>
            <a:pPr lvl="1"/>
            <a:endParaRPr lang="de-DE" dirty="0"/>
          </a:p>
          <a:p>
            <a:pPr marL="0" lvl="1" indent="0">
              <a:buNone/>
            </a:pPr>
            <a:r>
              <a:rPr lang="de-DE" b="1" dirty="0">
                <a:sym typeface="Wingdings" panose="05000000000000000000" pitchFamily="2" charset="2"/>
              </a:rPr>
              <a:t>Wie geht es am Tag nach der Entlassung weiter:</a:t>
            </a:r>
          </a:p>
          <a:p>
            <a:pPr lvl="1"/>
            <a:r>
              <a:rPr lang="de-DE" b="1" dirty="0"/>
              <a:t>Bei Arbeitsunfähigkeit: </a:t>
            </a:r>
            <a:r>
              <a:rPr lang="de-DE" dirty="0"/>
              <a:t>weitere Krankmeldung über Haus- oder Facharzt</a:t>
            </a:r>
          </a:p>
          <a:p>
            <a:pPr lvl="1"/>
            <a:r>
              <a:rPr lang="de-DE" b="1" dirty="0"/>
              <a:t>Bei Arbeitsfähigkeit: </a:t>
            </a:r>
            <a:r>
              <a:rPr lang="de-DE" dirty="0"/>
              <a:t>Wiederaufnahme der Tätigkeit am Tag nach der Entlassung oder Urlaub (muss bei Wunsch vom Arbeitgeber gewährt werden)</a:t>
            </a:r>
          </a:p>
          <a:p>
            <a:pPr lvl="1"/>
            <a:r>
              <a:rPr lang="de-DE" b="1" dirty="0"/>
              <a:t>bei Arbeitslosigkeit: </a:t>
            </a:r>
            <a:r>
              <a:rPr lang="de-DE" dirty="0"/>
              <a:t>Meldung bei Agentur für Arbeit/Jobcenter</a:t>
            </a:r>
          </a:p>
          <a:p>
            <a:pPr marL="0" lvl="1" indent="0">
              <a:buNone/>
            </a:pPr>
            <a:endParaRPr lang="de-DE" dirty="0"/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1346271-3B12-4249-A0B3-503B29D99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8E5D2-FFA1-4E15-B958-D05CBC4E5604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59FD04-DAFC-4415-BC2F-2DEABC81A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0C8FF6-C3A4-43E5-B235-D0CD6F6D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37180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9469F547-A6B8-4745-99CE-C728F6518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Entgeltfortzahlung</a:t>
            </a:r>
            <a:br>
              <a:rPr lang="de-DE" dirty="0"/>
            </a:br>
            <a:endParaRPr lang="de-DE" b="0" dirty="0"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9FA7A68F-45B0-455F-B4CE-465749509A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de-DE" dirty="0"/>
              <a:t>6 Wochen Entgeltfortzahlung durch Arbeitgeber ab Beginn der Arbeitsunfähigkeit wegen einer Krankheit (bei Beschäftigung von mindestens 4 Wochen oder länger)</a:t>
            </a:r>
          </a:p>
          <a:p>
            <a:pPr lvl="1"/>
            <a:r>
              <a:rPr lang="de-DE" b="1" dirty="0"/>
              <a:t>Voraussetzung:</a:t>
            </a:r>
            <a:r>
              <a:rPr lang="de-DE" dirty="0"/>
              <a:t> Arbeitsunfähigkeitsbescheinigung (Krankmeldung) oder Aufenthaltsbescheinigung</a:t>
            </a:r>
            <a:endParaRPr lang="de-DE" b="1" dirty="0"/>
          </a:p>
          <a:p>
            <a:pPr marL="0" lvl="1" indent="0">
              <a:buNone/>
            </a:pPr>
            <a:endParaRPr lang="de-DE" b="1" dirty="0"/>
          </a:p>
          <a:p>
            <a:pPr marL="0" lvl="1" indent="0">
              <a:buNone/>
            </a:pPr>
            <a:r>
              <a:rPr lang="de-DE" b="1" dirty="0" err="1"/>
              <a:t>Auschluss</a:t>
            </a:r>
            <a:r>
              <a:rPr lang="de-DE" b="1" dirty="0"/>
              <a:t>/Anrechnung von Vorerkrankungszeiten: </a:t>
            </a:r>
          </a:p>
          <a:p>
            <a:pPr lvl="1"/>
            <a:r>
              <a:rPr lang="de-DE" dirty="0"/>
              <a:t>wegen derselben Krankheit wurden vor der erneuten Arbeitsunfähigkeit innerhalb des letzten halben Jahres bereits (bis zu) 6 Wochen Entgeltfortzahlung bezahlt</a:t>
            </a:r>
            <a:endParaRPr lang="de-DE" b="1" dirty="0">
              <a:solidFill>
                <a:srgbClr val="0067A0"/>
              </a:solidFill>
              <a:sym typeface="Wingdings" panose="05000000000000000000" pitchFamily="2" charset="2"/>
            </a:endParaRPr>
          </a:p>
          <a:p>
            <a:pPr lvl="1"/>
            <a:endParaRPr lang="de-DE" dirty="0"/>
          </a:p>
          <a:p>
            <a:pPr marL="0" lvl="1" indent="0">
              <a:buNone/>
            </a:pPr>
            <a:endParaRPr lang="de-DE" dirty="0"/>
          </a:p>
          <a:p>
            <a:pPr marL="0" lvl="1" indent="0">
              <a:buNone/>
            </a:pPr>
            <a:endParaRPr lang="de-DE" dirty="0"/>
          </a:p>
          <a:p>
            <a:pPr lvl="0"/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E0683E7-EC04-4F15-B0B1-82DDBDBCD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0A402-6391-4503-A583-49618D18726B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C6E1245-DC0B-4E04-B76D-BE1762BA5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4BFF93C-949B-4DD9-8338-F6E85CB1D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08449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E690BBB-2ECD-408C-8A17-7FB9525B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Übergangsgeld</a:t>
            </a:r>
            <a:br>
              <a:rPr lang="de-DE" dirty="0"/>
            </a:br>
            <a:r>
              <a:rPr lang="de-DE" dirty="0"/>
              <a:t>= Entgeltersatzleistung der Rentenversicherung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1A586ED-F013-4889-B163-44E9D9F959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de-DE" b="1" dirty="0"/>
              <a:t>Antrag erforderlich wenn, die Rentenversicherung Kostenträger der Reha ist und</a:t>
            </a:r>
          </a:p>
          <a:p>
            <a:pPr lvl="1"/>
            <a:r>
              <a:rPr lang="de-DE" dirty="0"/>
              <a:t>Kein Anspruch mehr auf Entgeltfortzahlung besteht oder der Anspruch nicht für die ganze Reha reicht</a:t>
            </a:r>
          </a:p>
          <a:p>
            <a:pPr lvl="1"/>
            <a:r>
              <a:rPr lang="de-DE" dirty="0"/>
              <a:t>Vor der Reha Krankengeld bezogen wurde</a:t>
            </a:r>
          </a:p>
          <a:p>
            <a:pPr lvl="1"/>
            <a:r>
              <a:rPr lang="de-DE" dirty="0"/>
              <a:t>Vor der Reha Arbeitslosengeld I bezogen wurde</a:t>
            </a:r>
          </a:p>
          <a:p>
            <a:pPr lvl="1"/>
            <a:r>
              <a:rPr lang="de-DE" dirty="0"/>
              <a:t>Vor der Reha freiwillige Rentenversicherungsbeiträge aus einem Arbeitseinkommen gezahlt wurden</a:t>
            </a:r>
          </a:p>
          <a:p>
            <a:pPr marL="0" lvl="1" indent="0">
              <a:buNone/>
            </a:pPr>
            <a:endParaRPr lang="de-DE" dirty="0"/>
          </a:p>
          <a:p>
            <a:pPr marL="0" lvl="1" indent="0">
              <a:buNone/>
            </a:pPr>
            <a:r>
              <a:rPr lang="de-DE" b="1" dirty="0">
                <a:solidFill>
                  <a:schemeClr val="accent1"/>
                </a:solidFill>
                <a:sym typeface="Wingdings" panose="05000000000000000000" pitchFamily="2" charset="2"/>
              </a:rPr>
              <a:t> </a:t>
            </a:r>
            <a:r>
              <a:rPr lang="de-DE" b="1" dirty="0">
                <a:solidFill>
                  <a:schemeClr val="accent1"/>
                </a:solidFill>
              </a:rPr>
              <a:t>Bei Anspruch auf Bürgergeld wird dieses vom Jobcenter weiterbezahlt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A37282-2C8B-4E27-857C-BB645374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2B0E4-3D37-4F3D-836C-3D31FE50B840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14E4D2-47CB-4A66-AE33-A2663ABC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11E97A-9221-4463-A4D6-8EE50354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79600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E690BBB-2ECD-408C-8A17-7FB9525B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Beantragung des Übergangsgelds</a:t>
            </a:r>
            <a:br>
              <a:rPr lang="de-DE" dirty="0"/>
            </a:b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1A586ED-F013-4889-B163-44E9D9F959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de-DE" dirty="0"/>
              <a:t>Antrag wird Ihnen automatisch mit der Genehmigung der Reha nach Hause geschickt</a:t>
            </a:r>
          </a:p>
          <a:p>
            <a:pPr lvl="1"/>
            <a:r>
              <a:rPr lang="de-DE" dirty="0"/>
              <a:t>Den Antrag können Sie auch online unter </a:t>
            </a:r>
            <a:r>
              <a:rPr lang="de-DE" dirty="0">
                <a:solidFill>
                  <a:srgbClr val="0067A0"/>
                </a:solidFill>
              </a:rPr>
              <a:t>www.deutsche-rentenversicherung.de </a:t>
            </a:r>
            <a:r>
              <a:rPr lang="de-DE" dirty="0"/>
              <a:t>stellen oder Sie melden sich in unserer offenen Sprechstunde</a:t>
            </a:r>
          </a:p>
          <a:p>
            <a:pPr lvl="1"/>
            <a:r>
              <a:rPr lang="de-DE" dirty="0"/>
              <a:t>es gibt keine Antragsfristen</a:t>
            </a:r>
          </a:p>
          <a:p>
            <a:pPr marL="0" lvl="1" indent="0">
              <a:buNone/>
            </a:pPr>
            <a:r>
              <a:rPr lang="de-DE" b="1" dirty="0"/>
              <a:t>Der Antrag besteht aus zwei Teilen:</a:t>
            </a:r>
          </a:p>
          <a:p>
            <a:pPr lvl="1"/>
            <a:r>
              <a:rPr lang="de-DE" dirty="0"/>
              <a:t>Erklärung der Versicherten / des Versicherten (G0512)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muss ausgefüllt werden</a:t>
            </a:r>
          </a:p>
          <a:p>
            <a:pPr lvl="1"/>
            <a:r>
              <a:rPr lang="de-DE" dirty="0"/>
              <a:t>Hinweise für den Arbeitgeber (G0513)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sollte an den Arbeitgeber weitergegeben werden, sofern vor oder während der Reha noch  Entgeltfortzahlung bezogen wurde</a:t>
            </a:r>
          </a:p>
          <a:p>
            <a:pPr lvl="1"/>
            <a:r>
              <a:rPr lang="de-DE" dirty="0"/>
              <a:t>Der Teil der Krankenkasse wird automatisch übermittelt, sobald die Aufnahmemitteilung der Reha der Krankenkasse vorliegt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A37282-2C8B-4E27-857C-BB645374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BE7D-F860-47CA-BF77-F3D43A775ACE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14E4D2-47CB-4A66-AE33-A2663ABC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11E97A-9221-4463-A4D6-8EE50354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98003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E690BBB-2ECD-408C-8A17-7FB9525B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Beantragung des Übergangsgelds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1A586ED-F013-4889-B163-44E9D9F959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b="1" dirty="0"/>
              <a:t>Antrag Übergangsgeld:</a:t>
            </a:r>
          </a:p>
          <a:p>
            <a:r>
              <a:rPr lang="de-DE" u="sng" dirty="0">
                <a:hlinkClick r:id="rId3"/>
              </a:rPr>
              <a:t>https://www.deutsche-rentenversicherung.de/SharedDocs/Formulare/DE/_pdf/G0512.html</a:t>
            </a:r>
            <a:endParaRPr lang="de-DE" dirty="0"/>
          </a:p>
          <a:p>
            <a:r>
              <a:rPr lang="de-DE" u="sng" dirty="0">
                <a:hlinkClick r:id="rId4"/>
              </a:rPr>
              <a:t>https://www.deutsche-rentenversicherung.de/SharedDocs/Formulare/DE/_pdf/G0513.html</a:t>
            </a:r>
            <a:endParaRPr lang="de-DE" dirty="0"/>
          </a:p>
          <a:p>
            <a:r>
              <a:rPr lang="de-DE" dirty="0"/>
              <a:t>oder</a:t>
            </a:r>
          </a:p>
          <a:p>
            <a:r>
              <a:rPr lang="de-DE" u="sng" dirty="0">
                <a:hlinkClick r:id="rId5"/>
              </a:rPr>
              <a:t>www.deutsche-rentenversicherung.de</a:t>
            </a:r>
            <a:r>
              <a:rPr lang="de-DE" dirty="0"/>
              <a:t>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Antrag stellen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Anträge online stellen bzw. zwischengespeicherten Antrag bearbeiten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Rehabilitation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G0512 Übergangsgeld - Erklärung der Versicherten / des Versicherten </a:t>
            </a:r>
            <a:r>
              <a:rPr lang="de-DE" b="1" dirty="0"/>
              <a:t>oder</a:t>
            </a:r>
            <a:endParaRPr lang="de-DE" dirty="0"/>
          </a:p>
          <a:p>
            <a:r>
              <a:rPr lang="de-DE" dirty="0"/>
              <a:t>in der Suchmaschine „</a:t>
            </a:r>
            <a:r>
              <a:rPr lang="de-DE" b="1" dirty="0"/>
              <a:t>G0512</a:t>
            </a:r>
            <a:r>
              <a:rPr lang="de-DE" dirty="0"/>
              <a:t>“ eingeben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</a:t>
            </a:r>
            <a:r>
              <a:rPr lang="de-DE" dirty="0" err="1"/>
              <a:t>eAntrag</a:t>
            </a:r>
            <a:r>
              <a:rPr lang="de-DE" dirty="0"/>
              <a:t> (barrierefrei): Direktlink zum Online-Formular G0512 anklicken und ausfüllen</a:t>
            </a:r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marL="0" lvl="1" indent="0">
              <a:buNone/>
            </a:pPr>
            <a:r>
              <a:rPr lang="de-DE" dirty="0">
                <a:sym typeface="Wingdings" panose="05000000000000000000" pitchFamily="2" charset="2"/>
              </a:rPr>
              <a:t>	</a:t>
            </a:r>
            <a:endParaRPr lang="de-DE" b="1" dirty="0">
              <a:solidFill>
                <a:schemeClr val="accent1"/>
              </a:solidFill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A37282-2C8B-4E27-857C-BB645374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08C39-4A65-40B3-8C3D-E67DC3B30150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14E4D2-47CB-4A66-AE33-A2663ABC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11E97A-9221-4463-A4D6-8EE50354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13926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E690BBB-2ECD-408C-8A17-7FB9525B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Höhe des Übergangsgelds</a:t>
            </a:r>
            <a:br>
              <a:rPr lang="de-DE" dirty="0"/>
            </a:b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1A586ED-F013-4889-B163-44E9D9F959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de-DE" dirty="0"/>
              <a:t>Die Berechnungsgrundlage beträgt etwa soviel wie das Nettoeinkommen und davon</a:t>
            </a:r>
          </a:p>
          <a:p>
            <a:pPr lvl="2">
              <a:lnSpc>
                <a:spcPct val="150000"/>
              </a:lnSpc>
            </a:pPr>
            <a:r>
              <a:rPr lang="de-DE" sz="1800" dirty="0"/>
              <a:t>75 Prozent für Versicherte mit mindestens einem Kind mit Kindergeldanspruch</a:t>
            </a:r>
          </a:p>
          <a:p>
            <a:pPr lvl="2">
              <a:lnSpc>
                <a:spcPct val="150000"/>
              </a:lnSpc>
            </a:pPr>
            <a:r>
              <a:rPr lang="de-DE" sz="1800" dirty="0"/>
              <a:t>68 Prozent für die übrigen Versicherten </a:t>
            </a:r>
          </a:p>
          <a:p>
            <a:pPr marL="0" lvl="1" indent="0">
              <a:buNone/>
            </a:pPr>
            <a:r>
              <a:rPr lang="de-DE" b="1" dirty="0">
                <a:solidFill>
                  <a:srgbClr val="0067A0"/>
                </a:solidFill>
                <a:sym typeface="Wingdings" panose="05000000000000000000" pitchFamily="2" charset="2"/>
              </a:rPr>
              <a:t></a:t>
            </a:r>
            <a:r>
              <a:rPr lang="de-DE" b="1" dirty="0">
                <a:solidFill>
                  <a:srgbClr val="0067A0"/>
                </a:solidFill>
              </a:rPr>
              <a:t> Die Rentenversicherung übernimmt die fälligen Sozialversicherungsbeiträge voll</a:t>
            </a:r>
          </a:p>
          <a:p>
            <a:pPr marL="0" lvl="1" indent="0">
              <a:buNone/>
            </a:pPr>
            <a:endParaRPr lang="de-DE" b="1" dirty="0"/>
          </a:p>
          <a:p>
            <a:pPr marL="0" lvl="1" indent="0">
              <a:buNone/>
            </a:pPr>
            <a:r>
              <a:rPr lang="de-DE" b="1" dirty="0"/>
              <a:t>Ausnahmen bei der Berechnungsgrundlage </a:t>
            </a:r>
          </a:p>
          <a:p>
            <a:pPr lvl="1"/>
            <a:r>
              <a:rPr lang="de-DE" dirty="0"/>
              <a:t>bei Selbstständigen: Berechnung aus Einkommen/Beiträgen im Jahr vor der Reha </a:t>
            </a:r>
          </a:p>
          <a:p>
            <a:pPr lvl="1"/>
            <a:r>
              <a:rPr lang="de-DE" dirty="0"/>
              <a:t>Bezieher von Arbeitslosengeld (ALG): gleiche Höhe wie Arbeitslosengeld</a:t>
            </a:r>
          </a:p>
          <a:p>
            <a:pPr lvl="1"/>
            <a:r>
              <a:rPr lang="de-DE" dirty="0"/>
              <a:t>Bei Bezug von Arbeitslosengeld einzureichen: Aufhebungsbescheid der AfA</a:t>
            </a:r>
          </a:p>
          <a:p>
            <a:pPr lvl="1"/>
            <a:endParaRPr lang="de-DE" dirty="0"/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A37282-2C8B-4E27-857C-BB645374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AE1BF-F6ED-43B9-96FE-B7CF5F9A8868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14E4D2-47CB-4A66-AE33-A2663ABC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11E97A-9221-4463-A4D6-8EE50354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36999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E690BBB-2ECD-408C-8A17-7FB9525B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Krankengeld</a:t>
            </a:r>
            <a:br>
              <a:rPr lang="de-DE" dirty="0"/>
            </a:b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1A586ED-F013-4889-B163-44E9D9F959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de-DE" dirty="0"/>
              <a:t>wird nur gezahlt, wenn kein Anspruch mehr auf Entgeltfortzahlung und weiterhin Arbeitsunfähigkeit besteht</a:t>
            </a:r>
          </a:p>
          <a:p>
            <a:pPr lvl="1"/>
            <a:r>
              <a:rPr lang="de-DE" dirty="0"/>
              <a:t>Nachweis über </a:t>
            </a:r>
            <a:r>
              <a:rPr lang="de-DE" b="1" dirty="0"/>
              <a:t>nahtlose</a:t>
            </a:r>
            <a:r>
              <a:rPr lang="de-DE" dirty="0"/>
              <a:t> Krankmeldungen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keine Unterbrechung!</a:t>
            </a:r>
          </a:p>
          <a:p>
            <a:pPr lvl="1"/>
            <a:r>
              <a:rPr lang="de-DE" dirty="0"/>
              <a:t>Rückwirkende Zahlung bis Datum der aktuellen Krankmeldung</a:t>
            </a:r>
          </a:p>
          <a:p>
            <a:pPr lvl="1"/>
            <a:endParaRPr lang="de-DE" dirty="0"/>
          </a:p>
          <a:p>
            <a:r>
              <a:rPr lang="de-DE" b="1" dirty="0"/>
              <a:t>Höhe </a:t>
            </a:r>
            <a:endParaRPr lang="de-DE" dirty="0"/>
          </a:p>
          <a:p>
            <a:pPr lvl="1"/>
            <a:r>
              <a:rPr lang="de-DE" dirty="0"/>
              <a:t>70 % des Bruttoarbeitsentgelts, maximal aber 90 % des Nettoarbeitsentgelts</a:t>
            </a:r>
          </a:p>
          <a:p>
            <a:pPr lvl="1"/>
            <a:r>
              <a:rPr lang="de-DE" dirty="0"/>
              <a:t>Abzug der anteiligen/hälftigen Anteile der Sozialversicherung (Arbeitslosen-, Pflege- und Rentenversicherung)</a:t>
            </a:r>
          </a:p>
          <a:p>
            <a:pPr lvl="1"/>
            <a:r>
              <a:rPr lang="de-DE" dirty="0"/>
              <a:t>Bei Bezug von Arbeitslosengeld = selbe Höhe wie das Arbeitslosengeld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A37282-2C8B-4E27-857C-BB645374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5BE6-7EBE-4CA7-B2F3-AD905816A922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14E4D2-47CB-4A66-AE33-A2663ABC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11E97A-9221-4463-A4D6-8EE50354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74710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E690BBB-2ECD-408C-8A17-7FB9525B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Alles rund ums Krankengeld</a:t>
            </a:r>
            <a:br>
              <a:rPr lang="de-DE" dirty="0"/>
            </a:b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1A586ED-F013-4889-B163-44E9D9F959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de-DE" b="1" dirty="0"/>
              <a:t>Dauer des Anspruchs </a:t>
            </a:r>
            <a:r>
              <a:rPr lang="de-DE" dirty="0"/>
              <a:t>wegen derselben Krankheit für maximal 78 Wochen (ca. 1,5 Jahre) innerhalb einer Blockfrist von 3 Jahren </a:t>
            </a:r>
          </a:p>
          <a:p>
            <a:pPr lvl="1"/>
            <a:r>
              <a:rPr lang="de-DE" dirty="0"/>
              <a:t>Die </a:t>
            </a:r>
            <a:r>
              <a:rPr lang="de-DE" b="1" dirty="0"/>
              <a:t>Blockfrist </a:t>
            </a:r>
            <a:r>
              <a:rPr lang="de-DE" dirty="0"/>
              <a:t>von 3 Jahren beginnt mit dem erstmaligen Eintritt der Arbeitsunfähigkeit für die ihr zugrundeliegende Krankheit</a:t>
            </a:r>
          </a:p>
          <a:p>
            <a:pPr lvl="1"/>
            <a:r>
              <a:rPr lang="de-DE" dirty="0"/>
              <a:t>"</a:t>
            </a:r>
            <a:r>
              <a:rPr lang="de-DE" b="1" dirty="0"/>
              <a:t>Dieselbe Krankheit</a:t>
            </a:r>
            <a:r>
              <a:rPr lang="de-DE" dirty="0"/>
              <a:t>" = identische Krankheitsursache</a:t>
            </a:r>
          </a:p>
          <a:p>
            <a:pPr lvl="1"/>
            <a:r>
              <a:rPr lang="de-DE" b="1" dirty="0"/>
              <a:t>Keine Verlängerung </a:t>
            </a:r>
            <a:r>
              <a:rPr lang="de-DE" dirty="0"/>
              <a:t>der Leistungsdauer bei Hinzukommen einer weiteren Krankheit während der Arbeitsunfähigkeit </a:t>
            </a:r>
          </a:p>
          <a:p>
            <a:pPr lvl="1"/>
            <a:r>
              <a:rPr lang="de-DE" b="1" dirty="0"/>
              <a:t>Ruhen des Anspruchs </a:t>
            </a:r>
            <a:r>
              <a:rPr lang="de-DE" dirty="0"/>
              <a:t>(z.B. bei Bezug von Übergangsgeld) = Anrechnung auf Maximaldauer</a:t>
            </a:r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A37282-2C8B-4E27-857C-BB645374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FC093-258C-4DF9-B033-A3D1EAF5A7A1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14E4D2-47CB-4A66-AE33-A2663ABC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11E97A-9221-4463-A4D6-8EE50354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75587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E690BBB-2ECD-408C-8A17-7FB9525B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Aussteuerung und Arbeitslosengeld</a:t>
            </a:r>
            <a:br>
              <a:rPr lang="de-DE" dirty="0"/>
            </a:b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1A586ED-F013-4889-B163-44E9D9F959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de-DE" dirty="0"/>
              <a:t>Aussteuerung = Krankengeldanspruch ist ausgeschöpft</a:t>
            </a:r>
          </a:p>
          <a:p>
            <a:pPr lvl="1"/>
            <a:r>
              <a:rPr lang="de-DE" dirty="0"/>
              <a:t>Schriftliche Information durch Krankenkasse, wann der Anspruch endet</a:t>
            </a:r>
          </a:p>
          <a:p>
            <a:pPr marL="0" lvl="1" indent="0">
              <a:buNone/>
            </a:pPr>
            <a:endParaRPr lang="de-DE" b="1" dirty="0"/>
          </a:p>
          <a:p>
            <a:pPr marL="0" lvl="1" indent="0">
              <a:buNone/>
            </a:pPr>
            <a:r>
              <a:rPr lang="de-DE" b="1" dirty="0"/>
              <a:t>Arbeitslosengeld bei Nahtlosigkeit</a:t>
            </a:r>
            <a:r>
              <a:rPr lang="de-DE" dirty="0"/>
              <a:t> </a:t>
            </a:r>
          </a:p>
          <a:p>
            <a:pPr lvl="1"/>
            <a:r>
              <a:rPr lang="de-DE" dirty="0"/>
              <a:t>Antragstellung bei der zuständigen Agentur für Arbeit und Vorlage des Schreibens der Krankenkasse über den letzten Tag der Krankengeldzahlung</a:t>
            </a:r>
          </a:p>
          <a:p>
            <a:pPr marL="0" lvl="1" indent="0">
              <a:buNone/>
            </a:pPr>
            <a:r>
              <a:rPr lang="de-DE" u="sng" dirty="0">
                <a:solidFill>
                  <a:srgbClr val="0067A0"/>
                </a:solidFill>
              </a:rPr>
              <a:t>Voraussetzung: </a:t>
            </a:r>
          </a:p>
          <a:p>
            <a:pPr lvl="1"/>
            <a:r>
              <a:rPr lang="de-DE" dirty="0"/>
              <a:t>weitere Arbeitsunfähigkeit über mindestens 6 Monate</a:t>
            </a:r>
          </a:p>
          <a:p>
            <a:pPr marL="0" lvl="1" indent="0">
              <a:buNone/>
            </a:pPr>
            <a:r>
              <a:rPr lang="de-DE" dirty="0">
                <a:solidFill>
                  <a:srgbClr val="0067A0"/>
                </a:solidFill>
                <a:sym typeface="Wingdings" panose="05000000000000000000" pitchFamily="2" charset="2"/>
              </a:rPr>
              <a:t>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/>
              <a:t>Wird auch bei noch bestehendem Arbeitsverhältnis bezahlt</a:t>
            </a:r>
          </a:p>
          <a:p>
            <a:pPr lvl="1"/>
            <a:endParaRPr lang="de-DE" dirty="0"/>
          </a:p>
          <a:p>
            <a:pPr marL="0" lvl="1" indent="0">
              <a:buNone/>
            </a:pPr>
            <a:endParaRPr lang="de-DE" dirty="0"/>
          </a:p>
          <a:p>
            <a:pPr lvl="1"/>
            <a:endParaRPr lang="de-DE" dirty="0"/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A37282-2C8B-4E27-857C-BB645374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AF959-59B5-4436-BDE8-F3AA6F41042D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14E4D2-47CB-4A66-AE33-A2663ABC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11E97A-9221-4463-A4D6-8EE50354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25560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9A3A31-BA8F-4A95-A8AB-A73CF0A53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de-DE" dirty="0"/>
            </a:br>
            <a:br>
              <a:rPr lang="de-DE" dirty="0"/>
            </a:br>
            <a:r>
              <a:rPr lang="de-DE" dirty="0"/>
              <a:t>Voraussetzungen für ALG im Rahmen der </a:t>
            </a:r>
            <a:r>
              <a:rPr lang="de-DE" dirty="0" err="1"/>
              <a:t>Nahtlosigkeitsregelung</a:t>
            </a:r>
            <a:r>
              <a:rPr lang="de-DE" dirty="0"/>
              <a:t> (§ 145 SGB III)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F25CCC9-DA9B-40AB-9CBD-663073290D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de-DE" dirty="0"/>
              <a:t>Keine von der Rentenversicherung festgestellte Erwerbsminderung</a:t>
            </a:r>
          </a:p>
          <a:p>
            <a:pPr lvl="1"/>
            <a:r>
              <a:rPr lang="de-DE" dirty="0"/>
              <a:t>weitere Arbeitsunfähigkeit für mehr als 6 Monate (Prüfung meist nach Aktenlage)</a:t>
            </a:r>
          </a:p>
          <a:p>
            <a:pPr lvl="1"/>
            <a:r>
              <a:rPr lang="de-DE" dirty="0"/>
              <a:t>Arbeitslosigkeit </a:t>
            </a:r>
            <a:r>
              <a:rPr lang="de-DE" b="1" dirty="0"/>
              <a:t>oder</a:t>
            </a:r>
            <a:r>
              <a:rPr lang="de-DE" dirty="0"/>
              <a:t> Bestehen eines Arbeitsverhältnisses, das jedoch aufgrund einer Krankheit/Behinderung schon mindestens 6 Monate nicht mehr ausgeübt werden konnte</a:t>
            </a:r>
          </a:p>
          <a:p>
            <a:pPr lvl="1"/>
            <a:r>
              <a:rPr lang="de-DE" dirty="0"/>
              <a:t>Erfüllung der Anwartschaftszeit </a:t>
            </a:r>
          </a:p>
          <a:p>
            <a:pPr lvl="1"/>
            <a:r>
              <a:rPr lang="de-DE" dirty="0"/>
              <a:t>Antrag auf berufliche bzw. medizinische Rehabilitation, gegebenenfalls Antrag auf Erwerbsminderungsrente</a:t>
            </a:r>
          </a:p>
          <a:p>
            <a:pPr lvl="1"/>
            <a:endParaRPr lang="de-DE" dirty="0"/>
          </a:p>
          <a:p>
            <a:pPr marL="0" lvl="1" indent="0">
              <a:buNone/>
            </a:pPr>
            <a:r>
              <a:rPr lang="de-DE" b="1" dirty="0"/>
              <a:t>Weiterführender Link: </a:t>
            </a:r>
            <a:r>
              <a:rPr lang="de-DE" dirty="0">
                <a:hlinkClick r:id="rId2"/>
              </a:rPr>
              <a:t>Verhalten bei Aussteuerung</a:t>
            </a:r>
            <a:endParaRPr lang="de-DE" dirty="0"/>
          </a:p>
          <a:p>
            <a:pPr marL="0" lvl="1" indent="0">
              <a:buNone/>
            </a:pPr>
            <a:endParaRPr lang="de-DE" dirty="0"/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1F5D53A-4714-4E27-81A0-1575B446A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D5104-7714-46CD-A0A2-0193C4DDC786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71AC07-B012-47DE-8F8E-A3E466DB9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4D8D59-7F85-43B6-B737-2393D43EF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23031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7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C7B85632-E4AE-45C1-B77F-DC305DB7A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Stufenweise Wiedereingliederung</a:t>
            </a:r>
            <a:br>
              <a:rPr lang="de-DE" dirty="0"/>
            </a:br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9E1104D1-BC8B-4CDA-80E7-378C65BBEE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04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B8311CF-7133-46D5-B075-C1DB0E406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7F026-F092-49D1-940B-EC53E5842FD8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F6E6FC4-C5A8-42EB-8C76-017ABA498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0FAC48-550F-4F0D-BB5A-FF464BF5D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67195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E690BBB-2ECD-408C-8A17-7FB9525B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Definition</a:t>
            </a:r>
            <a:br>
              <a:rPr lang="de-DE" dirty="0"/>
            </a:b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1A586ED-F013-4889-B163-44E9D9F959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de-DE" dirty="0"/>
              <a:t>Maßnahme, arbeitsunfähige Arbeitnehmer nach 6 Wochen oder länger andauernder Krankheit schrittweise wieder an die volle Arbeitsbelastung heranzuführen </a:t>
            </a:r>
          </a:p>
          <a:p>
            <a:pPr lvl="1"/>
            <a:r>
              <a:rPr lang="de-DE" dirty="0"/>
              <a:t>Langsame Steigerung der Arbeitsbelastung anhand eines individuellen </a:t>
            </a:r>
            <a:r>
              <a:rPr lang="de-DE" b="1" dirty="0"/>
              <a:t>Stufenplans</a:t>
            </a:r>
          </a:p>
          <a:p>
            <a:pPr lvl="1"/>
            <a:r>
              <a:rPr lang="de-DE" dirty="0"/>
              <a:t>Währenddessen weitere Arbeitsunfähigkeit und Bezug einer Entgeltersatzleistung</a:t>
            </a:r>
          </a:p>
          <a:p>
            <a:pPr marL="0" lvl="1" indent="0">
              <a:buNone/>
            </a:pPr>
            <a:endParaRPr lang="de-DE" b="1" dirty="0"/>
          </a:p>
          <a:p>
            <a:pPr marL="0" lvl="1" indent="0">
              <a:buNone/>
            </a:pPr>
            <a:r>
              <a:rPr lang="de-DE" b="1" dirty="0"/>
              <a:t>bei Vollzeit sieht der Stufenplan häufig so aus: 	</a:t>
            </a:r>
            <a:r>
              <a:rPr lang="de-DE" dirty="0"/>
              <a:t>2 Wochen mit 4 Stunden/Tag</a:t>
            </a:r>
          </a:p>
          <a:p>
            <a:pPr marL="0" lvl="1" indent="0">
              <a:buNone/>
            </a:pPr>
            <a:r>
              <a:rPr lang="de-DE" dirty="0"/>
              <a:t>						2 Wochen mit 6 Stunden/Tag</a:t>
            </a:r>
          </a:p>
          <a:p>
            <a:pPr marL="0" lvl="1" indent="0">
              <a:buNone/>
            </a:pPr>
            <a:r>
              <a:rPr lang="de-DE" dirty="0"/>
              <a:t>						Dann wieder Vollzeit</a:t>
            </a:r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A37282-2C8B-4E27-857C-BB645374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905D8-0AD0-4780-9310-A7D8B31D2CDC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14E4D2-47CB-4A66-AE33-A2663ABC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11E97A-9221-4463-A4D6-8EE50354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89491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E690BBB-2ECD-408C-8A17-7FB9525B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Voraussetzungen</a:t>
            </a:r>
            <a:br>
              <a:rPr lang="de-DE" dirty="0"/>
            </a:b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1A586ED-F013-4889-B163-44E9D9F959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de-DE" dirty="0"/>
              <a:t>Entlassung arbeitsunfähig und voraussichtlich noch länger andauernde Arbeitsunfähigkeit</a:t>
            </a:r>
          </a:p>
          <a:p>
            <a:pPr lvl="1"/>
            <a:r>
              <a:rPr lang="de-DE" dirty="0"/>
              <a:t>versicherungspflichtiges Arbeitsverhältnis in Voll- oder Teilzeit (keine Mini-Jobs)</a:t>
            </a:r>
          </a:p>
          <a:p>
            <a:pPr lvl="1"/>
            <a:r>
              <a:rPr lang="de-DE" dirty="0"/>
              <a:t>Zustimmung durch Arbeitnehmer und Arbeitgeber (Freiwilligkeit)</a:t>
            </a:r>
          </a:p>
          <a:p>
            <a:pPr lvl="1"/>
            <a:r>
              <a:rPr lang="de-DE" dirty="0"/>
              <a:t>bisherige Tätigkeit kann </a:t>
            </a:r>
            <a:r>
              <a:rPr lang="de-DE"/>
              <a:t>wenigstens </a:t>
            </a:r>
            <a:r>
              <a:rPr lang="de-DE" b="1"/>
              <a:t>stundenweise </a:t>
            </a:r>
            <a:r>
              <a:rPr lang="de-DE"/>
              <a:t>wieder </a:t>
            </a:r>
            <a:r>
              <a:rPr lang="de-DE" dirty="0"/>
              <a:t>aufgenommen werden</a:t>
            </a:r>
          </a:p>
          <a:p>
            <a:pPr lvl="1"/>
            <a:r>
              <a:rPr lang="de-DE" dirty="0"/>
              <a:t>Einsatz am bisherigen Arbeitsplatz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A37282-2C8B-4E27-857C-BB645374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031E8-E499-4C13-8702-4C927A2422FF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14E4D2-47CB-4A66-AE33-A2663ABC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11E97A-9221-4463-A4D6-8EE50354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87080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9469F547-A6B8-4745-99CE-C728F6518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4-Wochen-Frist nach Entlassung aus der Reha </a:t>
            </a:r>
            <a:br>
              <a:rPr lang="de-DE" dirty="0"/>
            </a:br>
            <a:r>
              <a:rPr lang="de-DE" dirty="0"/>
              <a:t>entscheidend für Kostenträger: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E0683E7-EC04-4F15-B0B1-82DDBDBCD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DBAB2-FDB5-49CC-BB5D-EA4D467D5F8E}" type="datetime1">
              <a:rPr lang="de-DE" smtClean="0"/>
              <a:t>19.06.2026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C6E1245-DC0B-4E04-B76D-BE1762BA5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 –  Sozialberatung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4BFF93C-949B-4DD9-8338-F6E85CB1D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34</a:t>
            </a:fld>
            <a:endParaRPr lang="de-DE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40439103-3EF2-4626-91A9-72BC8423CE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98" t="3808" r="21022" b="31702"/>
          <a:stretch/>
        </p:blipFill>
        <p:spPr>
          <a:xfrm>
            <a:off x="-1" y="1698171"/>
            <a:ext cx="6727371" cy="5159830"/>
          </a:xfrm>
          <a:prstGeom prst="rect">
            <a:avLst/>
          </a:prstGeom>
        </p:spPr>
      </p:pic>
      <p:sp>
        <p:nvSpPr>
          <p:cNvPr id="16" name="Inhaltsplatzhalter 9">
            <a:extLst>
              <a:ext uri="{FF2B5EF4-FFF2-40B4-BE49-F238E27FC236}">
                <a16:creationId xmlns:a16="http://schemas.microsoft.com/office/drawing/2014/main" id="{19BE44AC-EF64-414D-AA57-5835F45EE223}"/>
              </a:ext>
            </a:extLst>
          </p:cNvPr>
          <p:cNvSpPr txBox="1">
            <a:spLocks/>
          </p:cNvSpPr>
          <p:nvPr/>
        </p:nvSpPr>
        <p:spPr>
          <a:xfrm>
            <a:off x="381001" y="2308912"/>
            <a:ext cx="5347355" cy="423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1pPr>
            <a:lvl2pPr marL="360000" indent="-3600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SRH" panose="020B0503020204020204" pitchFamily="34" charset="0"/>
              <a:buChar char="—"/>
              <a:defRPr sz="1800" b="0" kern="1200">
                <a:solidFill>
                  <a:schemeClr val="tx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2pPr>
            <a:lvl3pPr marL="720000" indent="-36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accent1"/>
              </a:buClr>
              <a:buFont typeface="SRH" panose="020B0503020204020204" pitchFamily="34" charset="0"/>
              <a:buChar char="—"/>
              <a:defRPr sz="1600" b="0" kern="1200">
                <a:solidFill>
                  <a:schemeClr val="tx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2400"/>
              </a:spcBef>
              <a:buFont typeface="SRH" panose="020B0503020204020204" pitchFamily="34" charset="0"/>
              <a:buNone/>
              <a:defRPr sz="2000" b="1" kern="1200">
                <a:solidFill>
                  <a:schemeClr val="accent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SRH" panose="020B0503020204020204" pitchFamily="34" charset="0"/>
              <a:buNone/>
              <a:defRPr sz="2000" b="1" kern="1200">
                <a:solidFill>
                  <a:schemeClr val="tx1"/>
                </a:solidFill>
                <a:latin typeface="SRH Headline" panose="020B0603020204020204" pitchFamily="34" charset="0"/>
                <a:ea typeface="SRH Headline" panose="020B0603020204020204" pitchFamily="34" charset="0"/>
                <a:cs typeface="SRH Headline" panose="020B0603020204020204" pitchFamily="34" charset="0"/>
              </a:defRPr>
            </a:lvl5pPr>
            <a:lvl6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SRH Headline" panose="020B0603020204020204" pitchFamily="34" charset="0"/>
                <a:ea typeface="SRH Headline" panose="020B0603020204020204" pitchFamily="34" charset="0"/>
                <a:cs typeface="SRH Headline" panose="020B0603020204020204" pitchFamily="34" charset="0"/>
              </a:defRPr>
            </a:lvl6pPr>
            <a:lvl7pPr marL="0" indent="0" algn="l" defTabSz="914400" rtl="0" eaLnBrk="1" latinLnBrk="0" hangingPunct="1">
              <a:lnSpc>
                <a:spcPct val="98000"/>
              </a:lnSpc>
              <a:spcBef>
                <a:spcPts val="1200"/>
              </a:spcBef>
              <a:buFont typeface="Arial" panose="020B0604020202020204" pitchFamily="34" charset="0"/>
              <a:buNone/>
              <a:defRPr sz="4800" b="1" kern="1200">
                <a:solidFill>
                  <a:schemeClr val="accent1"/>
                </a:solidFill>
                <a:latin typeface="SRH Headline" panose="020B0603020204020204" pitchFamily="34" charset="0"/>
                <a:ea typeface="SRH Headline" panose="020B0603020204020204" pitchFamily="34" charset="0"/>
                <a:cs typeface="SRH Headline" panose="020B0603020204020204" pitchFamily="34" charset="0"/>
              </a:defRPr>
            </a:lvl7pPr>
            <a:lvl8pPr marL="0" indent="0" algn="l" defTabSz="914400" rtl="0" eaLnBrk="1" latinLnBrk="0" hangingPunct="1">
              <a:lnSpc>
                <a:spcPct val="9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8pPr>
            <a:lvl9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b="0" kern="1200">
                <a:solidFill>
                  <a:schemeClr val="tx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9pPr>
          </a:lstStyle>
          <a:p>
            <a:pPr lvl="7"/>
            <a:r>
              <a:rPr lang="de-DE" dirty="0"/>
              <a:t>Kostenträger Rentenversicherung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dirty="0">
                <a:latin typeface="+mn-lt"/>
                <a:ea typeface="+mn-ea"/>
                <a:cs typeface="+mn-cs"/>
              </a:rPr>
              <a:t>Beginn innerhalb von 4 Wochen nach Entlassung aus der Rehabilitation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dirty="0">
                <a:latin typeface="+mn-lt"/>
                <a:ea typeface="+mn-ea"/>
                <a:cs typeface="+mn-cs"/>
              </a:rPr>
              <a:t>Einleitung durch Reha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dirty="0">
                <a:latin typeface="+mn-lt"/>
                <a:ea typeface="+mn-ea"/>
                <a:cs typeface="+mn-cs"/>
              </a:rPr>
              <a:t>Bezug von Übergangsgeld </a:t>
            </a:r>
            <a:r>
              <a:rPr lang="de-DE" dirty="0">
                <a:sym typeface="Wingdings" panose="05000000000000000000" pitchFamily="2" charset="2"/>
              </a:rPr>
              <a:t> auch zwischen Entlassung und  Beginn der Wiedereingliederung</a:t>
            </a:r>
            <a:endParaRPr lang="de-DE" dirty="0"/>
          </a:p>
          <a:p>
            <a:endParaRPr lang="de-DE" dirty="0"/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13AA7AE8-142F-4231-AF86-537A8DCB02C7}"/>
              </a:ext>
            </a:extLst>
          </p:cNvPr>
          <p:cNvSpPr txBox="1">
            <a:spLocks/>
          </p:cNvSpPr>
          <p:nvPr/>
        </p:nvSpPr>
        <p:spPr>
          <a:xfrm>
            <a:off x="7108372" y="2286919"/>
            <a:ext cx="4897091" cy="423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1pPr>
            <a:lvl2pPr marL="360000" indent="-3600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SRH" panose="020B0503020204020204" pitchFamily="34" charset="0"/>
              <a:buChar char="—"/>
              <a:defRPr sz="1800" b="0" kern="1200">
                <a:solidFill>
                  <a:schemeClr val="tx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2pPr>
            <a:lvl3pPr marL="720000" indent="-36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accent1"/>
              </a:buClr>
              <a:buFont typeface="SRH" panose="020B0503020204020204" pitchFamily="34" charset="0"/>
              <a:buChar char="—"/>
              <a:defRPr sz="1600" b="0" kern="1200">
                <a:solidFill>
                  <a:schemeClr val="tx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2400"/>
              </a:spcBef>
              <a:buFont typeface="SRH" panose="020B0503020204020204" pitchFamily="34" charset="0"/>
              <a:buNone/>
              <a:defRPr sz="2000" b="1" kern="1200">
                <a:solidFill>
                  <a:schemeClr val="accent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SRH" panose="020B0503020204020204" pitchFamily="34" charset="0"/>
              <a:buNone/>
              <a:defRPr sz="2000" b="1" kern="1200">
                <a:solidFill>
                  <a:schemeClr val="tx1"/>
                </a:solidFill>
                <a:latin typeface="SRH Headline" panose="020B0603020204020204" pitchFamily="34" charset="0"/>
                <a:ea typeface="SRH Headline" panose="020B0603020204020204" pitchFamily="34" charset="0"/>
                <a:cs typeface="SRH Headline" panose="020B0603020204020204" pitchFamily="34" charset="0"/>
              </a:defRPr>
            </a:lvl5pPr>
            <a:lvl6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SRH Headline" panose="020B0603020204020204" pitchFamily="34" charset="0"/>
                <a:ea typeface="SRH Headline" panose="020B0603020204020204" pitchFamily="34" charset="0"/>
                <a:cs typeface="SRH Headline" panose="020B0603020204020204" pitchFamily="34" charset="0"/>
              </a:defRPr>
            </a:lvl6pPr>
            <a:lvl7pPr marL="0" indent="0" algn="l" defTabSz="914400" rtl="0" eaLnBrk="1" latinLnBrk="0" hangingPunct="1">
              <a:lnSpc>
                <a:spcPct val="98000"/>
              </a:lnSpc>
              <a:spcBef>
                <a:spcPts val="1200"/>
              </a:spcBef>
              <a:buFont typeface="Arial" panose="020B0604020202020204" pitchFamily="34" charset="0"/>
              <a:buNone/>
              <a:defRPr sz="4800" b="1" kern="1200">
                <a:solidFill>
                  <a:schemeClr val="accent1"/>
                </a:solidFill>
                <a:latin typeface="SRH Headline" panose="020B0603020204020204" pitchFamily="34" charset="0"/>
                <a:ea typeface="SRH Headline" panose="020B0603020204020204" pitchFamily="34" charset="0"/>
                <a:cs typeface="SRH Headline" panose="020B0603020204020204" pitchFamily="34" charset="0"/>
              </a:defRPr>
            </a:lvl7pPr>
            <a:lvl8pPr marL="0" indent="0" algn="l" defTabSz="914400" rtl="0" eaLnBrk="1" latinLnBrk="0" hangingPunct="1">
              <a:lnSpc>
                <a:spcPct val="9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8pPr>
            <a:lvl9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b="0" kern="1200">
                <a:solidFill>
                  <a:schemeClr val="tx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9pPr>
          </a:lstStyle>
          <a:p>
            <a:pPr lvl="4"/>
            <a:r>
              <a:rPr lang="de-DE" dirty="0"/>
              <a:t>Kostenträger Krankenkasse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dirty="0">
                <a:latin typeface="+mn-lt"/>
                <a:ea typeface="+mn-ea"/>
                <a:cs typeface="+mn-cs"/>
              </a:rPr>
              <a:t>Beginn später als 4 Wochen nach Entlassung aus der Rehabilitation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dirty="0">
                <a:latin typeface="+mn-lt"/>
                <a:ea typeface="+mn-ea"/>
                <a:cs typeface="+mn-cs"/>
              </a:rPr>
              <a:t>Einleitung durch Haus-/Fach- oder Betriebsarzt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dirty="0">
                <a:latin typeface="+mn-lt"/>
                <a:ea typeface="+mn-ea"/>
                <a:cs typeface="+mn-cs"/>
              </a:rPr>
              <a:t>Bezug von Krankengeld/Arbeitslosengeld bei Nahtlosigkeit nach Aussteuerung</a:t>
            </a:r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C4D51BED-5934-43C3-8DC2-35BCD79C1CFA}"/>
              </a:ext>
            </a:extLst>
          </p:cNvPr>
          <p:cNvSpPr txBox="1"/>
          <p:nvPr/>
        </p:nvSpPr>
        <p:spPr>
          <a:xfrm>
            <a:off x="1120747" y="6101106"/>
            <a:ext cx="10214232" cy="352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000"/>
              </a:lnSpc>
            </a:pPr>
            <a:r>
              <a:rPr lang="de-DE" b="1" dirty="0">
                <a:solidFill>
                  <a:schemeClr val="accent1"/>
                </a:solidFill>
              </a:rPr>
              <a:t>In beiden Fällen ist eine weitere Krankmeldung während der Wiedereingliederung notwendig</a:t>
            </a:r>
          </a:p>
        </p:txBody>
      </p:sp>
    </p:spTree>
    <p:extLst>
      <p:ext uri="{BB962C8B-B14F-4D97-AF65-F5344CB8AC3E}">
        <p14:creationId xmlns:p14="http://schemas.microsoft.com/office/powerpoint/2010/main" val="39181205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E690BBB-2ECD-408C-8A17-7FB9525B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Dauer und Ablauf</a:t>
            </a:r>
            <a:br>
              <a:rPr lang="de-DE" dirty="0"/>
            </a:b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1A586ED-F013-4889-B163-44E9D9F959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b="1" dirty="0"/>
              <a:t>Dauer</a:t>
            </a:r>
            <a:endParaRPr lang="de-DE" dirty="0"/>
          </a:p>
          <a:p>
            <a:pPr lvl="1"/>
            <a:r>
              <a:rPr lang="de-DE" dirty="0"/>
              <a:t>abhängig vom individuellen gesundheitlichen Zustand</a:t>
            </a:r>
          </a:p>
          <a:p>
            <a:pPr lvl="1"/>
            <a:r>
              <a:rPr lang="de-DE" dirty="0"/>
              <a:t>in der Regel 4 Wochen bis hin zu mehreren Monaten</a:t>
            </a:r>
          </a:p>
          <a:p>
            <a:pPr lvl="0"/>
            <a:endParaRPr lang="de-DE" dirty="0"/>
          </a:p>
          <a:p>
            <a:r>
              <a:rPr lang="de-DE" b="1" dirty="0"/>
              <a:t>Änderung der stufenweisen Wiedereingliederung</a:t>
            </a:r>
            <a:endParaRPr lang="de-DE" dirty="0"/>
          </a:p>
          <a:p>
            <a:pPr lvl="1"/>
            <a:r>
              <a:rPr lang="de-DE" dirty="0"/>
              <a:t>Anpassung, Verlängerung, Verkürzung oder Abbruch in Rücksprache mit dem behandelnden Arzt möglich</a:t>
            </a:r>
          </a:p>
          <a:p>
            <a:pPr lvl="0"/>
            <a:endParaRPr lang="de-DE" dirty="0"/>
          </a:p>
          <a:p>
            <a:pPr lvl="0"/>
            <a:r>
              <a:rPr lang="de-DE" b="1" dirty="0">
                <a:solidFill>
                  <a:schemeClr val="accent1"/>
                </a:solidFill>
              </a:rPr>
              <a:t>	Wichtig: Kein Urlaub vor und während einer Wiedereingliederung!</a:t>
            </a:r>
          </a:p>
          <a:p>
            <a:pPr lvl="0"/>
            <a:endParaRPr lang="de-DE" b="1" dirty="0">
              <a:solidFill>
                <a:schemeClr val="accent1"/>
              </a:solidFill>
            </a:endParaRPr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A37282-2C8B-4E27-857C-BB645374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8CD73-2C52-4125-B3C5-D2BD641E10AF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14E4D2-47CB-4A66-AE33-A2663ABC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11E97A-9221-4463-A4D6-8EE50354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5392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F6EEE404-513C-4E30-8903-DD95B0338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Weiterführende Links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EA554BB-77C7-4F74-B554-DD1FFD7925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04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F4FE68D-C198-4DBC-83DF-85855FD8D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6FC24-B64F-4BEE-9B55-C65896D9F3FE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3392AE2-E277-4977-9DD1-86D91C8C5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 –  Sozialberatung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E59556E-BFC8-4452-A8DD-E00A7A01B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61562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DB7F1F41-355E-4271-ADCA-60D5E18B3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Weiterführende Links</a:t>
            </a:r>
            <a:br>
              <a:rPr lang="de-DE" dirty="0"/>
            </a:br>
            <a:endParaRPr lang="de-DE" dirty="0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2CB9D3E6-8F42-4B3D-9E31-CEB2951FC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Portal für psychosoziale und sozialrechtliche Informationen im Gesundheitswesen: </a:t>
            </a:r>
            <a:r>
              <a:rPr lang="de-DE" u="sng" dirty="0">
                <a:hlinkClick r:id="rId2"/>
              </a:rPr>
              <a:t>www.betanet.de</a:t>
            </a:r>
            <a:endParaRPr lang="de-DE" dirty="0"/>
          </a:p>
          <a:p>
            <a:r>
              <a:rPr lang="de-DE" dirty="0"/>
              <a:t>Deutsche Rentenversicherung: </a:t>
            </a:r>
            <a:r>
              <a:rPr lang="de-DE" u="sng" dirty="0">
                <a:hlinkClick r:id="rId3"/>
              </a:rPr>
              <a:t>www.deutsche-rentenversicherung.de</a:t>
            </a:r>
            <a:endParaRPr lang="de-DE" dirty="0"/>
          </a:p>
          <a:p>
            <a:r>
              <a:rPr lang="de-DE" dirty="0"/>
              <a:t>Bundesarbeitsgemeinschaft der Integrationsämter und Hauptfürsorge­stellen (BIH): </a:t>
            </a:r>
            <a:r>
              <a:rPr lang="de-DE" u="sng" dirty="0">
                <a:hlinkClick r:id="rId4"/>
              </a:rPr>
              <a:t>www.bih.de</a:t>
            </a:r>
            <a:endParaRPr lang="de-DE" dirty="0"/>
          </a:p>
          <a:p>
            <a:r>
              <a:rPr lang="de-DE" dirty="0"/>
              <a:t>Integrationsfachdienste in Baden-Württemberg: </a:t>
            </a:r>
            <a:r>
              <a:rPr lang="de-DE" u="sng" dirty="0">
                <a:hlinkClick r:id="rId5"/>
              </a:rPr>
              <a:t>www.ifd-bw.de</a:t>
            </a:r>
            <a:endParaRPr lang="de-DE" dirty="0"/>
          </a:p>
          <a:p>
            <a:r>
              <a:rPr lang="de-DE" dirty="0"/>
              <a:t>Portal zu Arbeitsleben und Behinderung: </a:t>
            </a:r>
            <a:r>
              <a:rPr lang="de-DE" u="sng" dirty="0">
                <a:hlinkClick r:id="rId6"/>
              </a:rPr>
              <a:t>www.talentplus.de</a:t>
            </a:r>
            <a:endParaRPr lang="de-DE" u="sng" dirty="0"/>
          </a:p>
          <a:p>
            <a:r>
              <a:rPr lang="de-DE" dirty="0"/>
              <a:t>Infos zum Thema (Schwer-)Behinderung: </a:t>
            </a:r>
            <a:r>
              <a:rPr lang="de-DE" u="sng" dirty="0">
                <a:hlinkClick r:id="rId7"/>
              </a:rPr>
              <a:t>www.einfach-teilhaben.de</a:t>
            </a:r>
            <a:r>
              <a:rPr lang="de-DE" dirty="0"/>
              <a:t> </a:t>
            </a:r>
          </a:p>
          <a:p>
            <a:r>
              <a:rPr lang="de-DE" dirty="0"/>
              <a:t>Gleichstellung: </a:t>
            </a:r>
            <a:r>
              <a:rPr lang="de-DE" u="sng" dirty="0">
                <a:hlinkClick r:id="rId8"/>
              </a:rPr>
              <a:t>www.arbeitsagentur.de/menschen-mit-behinderungen/spezielle-hilfe-und-unterstuetzung/gleichstellung</a:t>
            </a:r>
            <a:endParaRPr lang="de-DE" u="sng" dirty="0"/>
          </a:p>
          <a:p>
            <a:r>
              <a:rPr lang="de-DE" dirty="0"/>
              <a:t>Arbeitslosengeld bei Nahtlosigkeit: </a:t>
            </a:r>
            <a:r>
              <a:rPr lang="de-DE" dirty="0">
                <a:hlinkClick r:id="rId9"/>
              </a:rPr>
              <a:t>Verhalten bei Aussteuerung</a:t>
            </a:r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E659C5-4C93-402D-880C-20671063F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A5013-7D0B-48FF-9261-FA2AC53215B4}" type="datetime1">
              <a:rPr lang="de-DE" smtClean="0"/>
              <a:t>19.06.2026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9E68E93-ABFA-4EA1-9C2A-B229AB495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 –  Sozialberatung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4DC4E4-3FF5-4EDD-B4C4-7080C5990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57506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A7777C3-410C-41B2-86A5-C9A55C4F04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de-DE" dirty="0"/>
              <a:t>Kontakt:</a:t>
            </a:r>
          </a:p>
          <a:p>
            <a:r>
              <a:rPr lang="de-DE" b="0" dirty="0"/>
              <a:t>Simone Fischer</a:t>
            </a:r>
          </a:p>
          <a:p>
            <a:r>
              <a:rPr lang="de-DE" b="0" dirty="0"/>
              <a:t>SRH Gesundheitszentrum Dobel</a:t>
            </a:r>
          </a:p>
          <a:p>
            <a:r>
              <a:rPr lang="de-DE" b="0" dirty="0" err="1"/>
              <a:t>Neuenbürger</a:t>
            </a:r>
            <a:r>
              <a:rPr lang="de-DE" b="0" dirty="0"/>
              <a:t> Straße 49</a:t>
            </a:r>
          </a:p>
          <a:p>
            <a:r>
              <a:rPr lang="de-DE" b="0" dirty="0"/>
              <a:t>75335 Dobel</a:t>
            </a:r>
          </a:p>
          <a:p>
            <a:r>
              <a:rPr lang="de-DE" b="0" dirty="0"/>
              <a:t>+49 7083 747-3733</a:t>
            </a:r>
          </a:p>
          <a:p>
            <a:r>
              <a:rPr lang="de-DE" b="0" dirty="0"/>
              <a:t>simone.fischer@srh.de</a:t>
            </a:r>
          </a:p>
          <a:p>
            <a:r>
              <a:rPr lang="de-DE" b="0" dirty="0"/>
              <a:t>www.srh.de</a:t>
            </a:r>
          </a:p>
        </p:txBody>
      </p:sp>
    </p:spTree>
    <p:extLst>
      <p:ext uri="{BB962C8B-B14F-4D97-AF65-F5344CB8AC3E}">
        <p14:creationId xmlns:p14="http://schemas.microsoft.com/office/powerpoint/2010/main" val="2446247425"/>
      </p:ext>
    </p:extLst>
  </p:cSld>
  <p:clrMapOvr>
    <a:masterClrMapping/>
  </p:clrMapOvr>
</p:sld>
</file>

<file path=ppt/theme/theme1.xml><?xml version="1.0" encoding="utf-8"?>
<a:theme xmlns:a="http://schemas.openxmlformats.org/drawingml/2006/main" name="SRH">
  <a:themeElements>
    <a:clrScheme name="SRH Gesundheit">
      <a:dk1>
        <a:srgbClr val="2C2E2E"/>
      </a:dk1>
      <a:lt1>
        <a:sysClr val="window" lastClr="FFFFFF"/>
      </a:lt1>
      <a:dk2>
        <a:srgbClr val="35B4A0"/>
      </a:dk2>
      <a:lt2>
        <a:srgbClr val="AAA39D"/>
      </a:lt2>
      <a:accent1>
        <a:srgbClr val="0067A0"/>
      </a:accent1>
      <a:accent2>
        <a:srgbClr val="CA007E"/>
      </a:accent2>
      <a:accent3>
        <a:srgbClr val="78C8D2"/>
      </a:accent3>
      <a:accent4>
        <a:srgbClr val="0E3A5E"/>
      </a:accent4>
      <a:accent5>
        <a:srgbClr val="DF4807"/>
      </a:accent5>
      <a:accent6>
        <a:srgbClr val="FCC61E"/>
      </a:accent6>
      <a:hlink>
        <a:srgbClr val="000000"/>
      </a:hlink>
      <a:folHlink>
        <a:srgbClr val="000000"/>
      </a:folHlink>
    </a:clrScheme>
    <a:fontScheme name="Benutzerdefiniert 2">
      <a:majorFont>
        <a:latin typeface="SRH Headline"/>
        <a:ea typeface=""/>
        <a:cs typeface=""/>
      </a:majorFont>
      <a:minorFont>
        <a:latin typeface="SRH T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RH Bildung">
        <a:dk1>
          <a:srgbClr val="2C2E2E"/>
        </a:dk1>
        <a:lt1>
          <a:sysClr val="window" lastClr="FFFFFF"/>
        </a:lt1>
        <a:dk2>
          <a:srgbClr val="0067A0"/>
        </a:dk2>
        <a:lt2>
          <a:srgbClr val="AAA39D"/>
        </a:lt2>
        <a:accent1>
          <a:srgbClr val="DF4807"/>
        </a:accent1>
        <a:accent2>
          <a:srgbClr val="AAA39D"/>
        </a:accent2>
        <a:accent3>
          <a:srgbClr val="FCC61E"/>
        </a:accent3>
        <a:accent4>
          <a:srgbClr val="35B4A0"/>
        </a:accent4>
        <a:accent5>
          <a:srgbClr val="CA007E"/>
        </a:accent5>
        <a:accent6>
          <a:srgbClr val="142D40"/>
        </a:accent6>
        <a:hlink>
          <a:srgbClr val="000000"/>
        </a:hlink>
        <a:folHlink>
          <a:srgbClr val="000000"/>
        </a:folHlink>
      </a:clrScheme>
    </a:extraClrScheme>
    <a:extraClrScheme>
      <a:clrScheme name="SRH Gesundheit">
        <a:dk1>
          <a:srgbClr val="2C2E2E"/>
        </a:dk1>
        <a:lt1>
          <a:sysClr val="window" lastClr="FFFFFF"/>
        </a:lt1>
        <a:dk2>
          <a:srgbClr val="35B4A0"/>
        </a:dk2>
        <a:lt2>
          <a:srgbClr val="AAA39D"/>
        </a:lt2>
        <a:accent1>
          <a:srgbClr val="0067A0"/>
        </a:accent1>
        <a:accent2>
          <a:srgbClr val="CA007E"/>
        </a:accent2>
        <a:accent3>
          <a:srgbClr val="78C8D2"/>
        </a:accent3>
        <a:accent4>
          <a:srgbClr val="0E3A5E"/>
        </a:accent4>
        <a:accent5>
          <a:srgbClr val="DF4807"/>
        </a:accent5>
        <a:accent6>
          <a:srgbClr val="FCC61E"/>
        </a:accent6>
        <a:hlink>
          <a:srgbClr val="000000"/>
        </a:hlink>
        <a:folHlink>
          <a:srgbClr val="000000"/>
        </a:folHlink>
      </a:clrScheme>
    </a:extraClrScheme>
    <a:extraClrScheme>
      <a:clrScheme name="SRH Holding">
        <a:dk1>
          <a:srgbClr val="2C2E2E"/>
        </a:dk1>
        <a:lt1>
          <a:sysClr val="window" lastClr="FFFFFF"/>
        </a:lt1>
        <a:dk2>
          <a:srgbClr val="0067A0"/>
        </a:dk2>
        <a:lt2>
          <a:srgbClr val="AAA39D"/>
        </a:lt2>
        <a:accent1>
          <a:srgbClr val="AAA39D"/>
        </a:accent1>
        <a:accent2>
          <a:srgbClr val="DF4807"/>
        </a:accent2>
        <a:accent3>
          <a:srgbClr val="6D7373"/>
        </a:accent3>
        <a:accent4>
          <a:srgbClr val="FCC61E"/>
        </a:accent4>
        <a:accent5>
          <a:srgbClr val="78C8D2"/>
        </a:accent5>
        <a:accent6>
          <a:srgbClr val="0E3A5E"/>
        </a:accent6>
        <a:hlink>
          <a:srgbClr val="000000"/>
        </a:hlink>
        <a:folHlink>
          <a:srgbClr val="000000"/>
        </a:folHlink>
      </a:clrScheme>
    </a:extraClrScheme>
    <a:extraClrScheme>
      <a:clrScheme name="SRH Dienstleistungen">
        <a:dk1>
          <a:srgbClr val="2C2E2E"/>
        </a:dk1>
        <a:lt1>
          <a:sysClr val="window" lastClr="FFFFFF"/>
        </a:lt1>
        <a:dk2>
          <a:srgbClr val="B92659"/>
        </a:dk2>
        <a:lt2>
          <a:srgbClr val="AAA39D"/>
        </a:lt2>
        <a:accent1>
          <a:srgbClr val="AAA39D"/>
        </a:accent1>
        <a:accent2>
          <a:srgbClr val="35B4A0"/>
        </a:accent2>
        <a:accent3>
          <a:srgbClr val="6D7373"/>
        </a:accent3>
        <a:accent4>
          <a:srgbClr val="0E3A5E"/>
        </a:accent4>
        <a:accent5>
          <a:srgbClr val="DF4807"/>
        </a:accent5>
        <a:accent6>
          <a:srgbClr val="0067A0"/>
        </a:accent6>
        <a:hlink>
          <a:srgbClr val="000000"/>
        </a:hlink>
        <a:folHlink>
          <a:srgbClr val="000000"/>
        </a:folHlink>
      </a:clrScheme>
    </a:extraClrScheme>
  </a:extraClrSchemeLst>
  <a:custClrLst>
    <a:custClr name="Orange">
      <a:srgbClr val="DF4807"/>
    </a:custClr>
    <a:custClr name="Warm Grey">
      <a:srgbClr val="AAA39D"/>
    </a:custClr>
    <a:custClr name=" Blue">
      <a:srgbClr val="0067A0"/>
    </a:custClr>
    <a:custClr name="Sun Yellow">
      <a:srgbClr val="FCC61E"/>
    </a:custClr>
    <a:custClr name="Fresh Mint">
      <a:srgbClr val="35B4A0"/>
    </a:custClr>
    <a:custClr name=" Sweet Berry">
      <a:srgbClr val="CA007E"/>
    </a:custClr>
    <a:custClr name=" Weiß">
      <a:srgbClr val="FFFFFF"/>
    </a:custClr>
    <a:custClr name=" Weiß ">
      <a:srgbClr val="FFFFFF"/>
    </a:custClr>
    <a:custClr name=" Weiß ">
      <a:srgbClr val="FFFFFF"/>
    </a:custClr>
    <a:custClr name=" Weiß ">
      <a:srgbClr val="FFFFFF"/>
    </a:custClr>
    <a:custClr name="Passion Red ">
      <a:srgbClr val="B92659"/>
    </a:custClr>
    <a:custClr name="Dark Grey ">
      <a:srgbClr val="6D7373"/>
    </a:custClr>
    <a:custClr name="Calm Ocean ">
      <a:srgbClr val="78C8D2"/>
    </a:custClr>
    <a:custClr name="Midnight Blue ">
      <a:srgbClr val="0E3A5E"/>
    </a:custClr>
    <a:custClr name="Deep Blue ">
      <a:srgbClr val="142D40"/>
    </a:custClr>
    <a:custClr name=" SRH Text ">
      <a:srgbClr val="2C2E2E"/>
    </a:custClr>
    <a:custClr name=" Weiß ">
      <a:srgbClr val="FFFFFF"/>
    </a:custClr>
    <a:custClr name=" Weiß ">
      <a:srgbClr val="FFFFFF"/>
    </a:custClr>
    <a:custClr name=" Weiß ">
      <a:srgbClr val="FFFFFF"/>
    </a:custClr>
    <a:custClr name=" Weiß ">
      <a:srgbClr val="FFFFFF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04d6252-7b3d-443f-959e-e2bdc7d2c072" xsi:nil="true"/>
    <lcf76f155ced4ddcb4097134ff3c332f xmlns="ff5d9be3-c59e-490c-8814-dcb1f2b4ba0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62470D2DD585E4BADCEFC0BA30CD94A" ma:contentTypeVersion="13" ma:contentTypeDescription="Ein neues Dokument erstellen." ma:contentTypeScope="" ma:versionID="d65d9e15d5d1479672f676d2d3943749">
  <xsd:schema xmlns:xsd="http://www.w3.org/2001/XMLSchema" xmlns:xs="http://www.w3.org/2001/XMLSchema" xmlns:p="http://schemas.microsoft.com/office/2006/metadata/properties" xmlns:ns2="ff5d9be3-c59e-490c-8814-dcb1f2b4ba07" xmlns:ns3="704d6252-7b3d-443f-959e-e2bdc7d2c072" targetNamespace="http://schemas.microsoft.com/office/2006/metadata/properties" ma:root="true" ma:fieldsID="2a17def8e4622575038a3c931c48e985" ns2:_="" ns3:_="">
    <xsd:import namespace="ff5d9be3-c59e-490c-8814-dcb1f2b4ba07"/>
    <xsd:import namespace="704d6252-7b3d-443f-959e-e2bdc7d2c0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5d9be3-c59e-490c-8814-dcb1f2b4ba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54a479fe-034a-4c26-952f-57e12975a5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4d6252-7b3d-443f-959e-e2bdc7d2c07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340686d-d84f-481e-9765-6aeb11c48f87}" ma:internalName="TaxCatchAll" ma:showField="CatchAllData" ma:web="704d6252-7b3d-443f-959e-e2bdc7d2c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9D3D22-F1BC-4F77-94EF-D0595AB5F289}">
  <ds:schemaRefs>
    <ds:schemaRef ds:uri="http://schemas.microsoft.com/office/2006/metadata/properties"/>
    <ds:schemaRef ds:uri="http://schemas.microsoft.com/office/infopath/2007/PartnerControls"/>
    <ds:schemaRef ds:uri="704d6252-7b3d-443f-959e-e2bdc7d2c072"/>
    <ds:schemaRef ds:uri="ff5d9be3-c59e-490c-8814-dcb1f2b4ba07"/>
  </ds:schemaRefs>
</ds:datastoreItem>
</file>

<file path=customXml/itemProps2.xml><?xml version="1.0" encoding="utf-8"?>
<ds:datastoreItem xmlns:ds="http://schemas.openxmlformats.org/officeDocument/2006/customXml" ds:itemID="{47A38DD9-7588-4E03-B935-46484DBE49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06B743-F579-4E92-89E0-7A9636C9E59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2367</Words>
  <Application>Microsoft Office PowerPoint</Application>
  <PresentationFormat>Breitbild</PresentationFormat>
  <Paragraphs>418</Paragraphs>
  <Slides>38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38</vt:i4>
      </vt:variant>
    </vt:vector>
  </HeadingPairs>
  <TitlesOfParts>
    <vt:vector size="44" baseType="lpstr">
      <vt:lpstr>SRH Text</vt:lpstr>
      <vt:lpstr>Wingdings</vt:lpstr>
      <vt:lpstr>SRH Headline</vt:lpstr>
      <vt:lpstr>Arial</vt:lpstr>
      <vt:lpstr>SRH</vt:lpstr>
      <vt:lpstr>SRH</vt:lpstr>
      <vt:lpstr> Sozialrechtliche Fragen in der Onkologie</vt:lpstr>
      <vt:lpstr>Gliederung</vt:lpstr>
      <vt:lpstr>Offene Sprechstunden der Sozialberatung  (ohne Termin)</vt:lpstr>
      <vt:lpstr>Schwerbehindertenrecht </vt:lpstr>
      <vt:lpstr>Definition Behinderung</vt:lpstr>
      <vt:lpstr>Schwerbehinderung bei Krebserkrankungen</vt:lpstr>
      <vt:lpstr>Nachteilsausgleiche Steuer</vt:lpstr>
      <vt:lpstr>Nachteilsausgleiche bei Schwerbehinderung Arbeitsrecht</vt:lpstr>
      <vt:lpstr>Nachteilsausgleiche bei Schwerbehinderung  Rentenrecht</vt:lpstr>
      <vt:lpstr>Weitere Nachteilsausgleiche</vt:lpstr>
      <vt:lpstr>Exkurs:  Gleichstellung bei GdB von 30 oder 40</vt:lpstr>
      <vt:lpstr>Nachteilsausgleiche Merkzeichen</vt:lpstr>
      <vt:lpstr>Antragstellung</vt:lpstr>
      <vt:lpstr>Antragstellung</vt:lpstr>
      <vt:lpstr>Zuzahlungsbefreiung</vt:lpstr>
      <vt:lpstr>Zuzahlung zur Reha – 10 Euro am Tag </vt:lpstr>
      <vt:lpstr>Antrag auf Befreiung von Zuzahlungen DRV </vt:lpstr>
      <vt:lpstr>Onkologische Reha/weitere Reha</vt:lpstr>
      <vt:lpstr>Onkologische Reha – Fristen und Zeiträume</vt:lpstr>
      <vt:lpstr>Wirtschaftliche Sicherung </vt:lpstr>
      <vt:lpstr>Während der Reha und danach </vt:lpstr>
      <vt:lpstr>Entgeltfortzahlung </vt:lpstr>
      <vt:lpstr>Übergangsgeld = Entgeltersatzleistung der Rentenversicherung</vt:lpstr>
      <vt:lpstr>Beantragung des Übergangsgelds </vt:lpstr>
      <vt:lpstr>Beantragung des Übergangsgelds</vt:lpstr>
      <vt:lpstr>Höhe des Übergangsgelds </vt:lpstr>
      <vt:lpstr>Krankengeld </vt:lpstr>
      <vt:lpstr>Alles rund ums Krankengeld </vt:lpstr>
      <vt:lpstr>Aussteuerung und Arbeitslosengeld </vt:lpstr>
      <vt:lpstr>  Voraussetzungen für ALG im Rahmen der Nahtlosigkeitsregelung (§ 145 SGB III)</vt:lpstr>
      <vt:lpstr>Stufenweise Wiedereingliederung </vt:lpstr>
      <vt:lpstr>Definition </vt:lpstr>
      <vt:lpstr>Voraussetzungen </vt:lpstr>
      <vt:lpstr>4-Wochen-Frist nach Entlassung aus der Reha  entscheidend für Kostenträger:</vt:lpstr>
      <vt:lpstr>Dauer und Ablauf </vt:lpstr>
      <vt:lpstr>Weiterführende Links</vt:lpstr>
      <vt:lpstr>Weiterführende Links 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Henrike Voelker</dc:creator>
  <cp:lastModifiedBy>Fischer, Simone (GNS)</cp:lastModifiedBy>
  <cp:revision>596</cp:revision>
  <dcterms:created xsi:type="dcterms:W3CDTF">2020-06-05T16:20:53Z</dcterms:created>
  <dcterms:modified xsi:type="dcterms:W3CDTF">2026-06-19T15:12:52Z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0x010100262470D2DD585E4BADCEFC0BA30CD94A</vt:lpwstr>
  </property>
  <property fmtid="{D5CDD505-2E9C-101B-9397-08002B2CF9AE}" pid="3" name="MediaServiceImageTags">
    <vt:lpwstr/>
  </property>
</Properties>
</file>